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18"/>
  </p:notesMasterIdLst>
  <p:sldIdLst>
    <p:sldId id="274" r:id="rId2"/>
    <p:sldId id="257" r:id="rId3"/>
    <p:sldId id="272" r:id="rId4"/>
    <p:sldId id="259" r:id="rId5"/>
    <p:sldId id="260" r:id="rId6"/>
    <p:sldId id="262" r:id="rId7"/>
    <p:sldId id="263" r:id="rId8"/>
    <p:sldId id="264" r:id="rId9"/>
    <p:sldId id="265" r:id="rId10"/>
    <p:sldId id="271" r:id="rId11"/>
    <p:sldId id="266" r:id="rId12"/>
    <p:sldId id="267" r:id="rId13"/>
    <p:sldId id="269" r:id="rId14"/>
    <p:sldId id="268" r:id="rId15"/>
    <p:sldId id="273" r:id="rId16"/>
    <p:sldId id="258"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93572"/>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984" autoAdjust="0"/>
    <p:restoredTop sz="94702" autoAdjust="0"/>
  </p:normalViewPr>
  <p:slideViewPr>
    <p:cSldViewPr>
      <p:cViewPr>
        <p:scale>
          <a:sx n="66" d="100"/>
          <a:sy n="66" d="100"/>
        </p:scale>
        <p:origin x="-1494" y="-570"/>
      </p:cViewPr>
      <p:guideLst>
        <p:guide orient="horz" pos="2160"/>
        <p:guide pos="2880"/>
      </p:guideLst>
    </p:cSldViewPr>
  </p:slideViewPr>
  <p:outlineViewPr>
    <p:cViewPr>
      <p:scale>
        <a:sx n="33" d="100"/>
        <a:sy n="33" d="100"/>
      </p:scale>
      <p:origin x="0" y="312"/>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89EE5C3F-0808-4634-A6A8-1602C1AF2C0B}" type="datetimeFigureOut">
              <a:rPr lang="en-US"/>
              <a:pPr>
                <a:defRPr/>
              </a:pPr>
              <a:t>10/21/2010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48FB3F8C-FC46-4C5E-8BAA-1A75F0A6F366}"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8EA6ED9-D0A8-45B4-8668-56840268B458}" type="slidenum">
              <a:rPr lang="en-US" smtClean="0"/>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FB3F8C-FC46-4C5E-8BAA-1A75F0A6F366}"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66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7FC7364-1A4D-48D1-94A3-8FFBC5EEEFD0}" type="slidenum">
              <a:rPr lang="en-US" smtClean="0"/>
              <a:pPr/>
              <a:t>11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7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9A014C1-BC87-4332-B70A-EE7C2B006BE3}" type="slidenum">
              <a:rPr lang="en-US" smtClean="0"/>
              <a:pPr/>
              <a:t>12</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8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720E071-508E-42E6-B65D-4D7C216974DF}" type="slidenum">
              <a:rPr lang="en-US" smtClean="0"/>
              <a:pPr/>
              <a:t>13</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97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ECD4E2B-F462-4B39-9961-87BD499F445C}" type="slidenum">
              <a:rPr lang="en-US" smtClean="0"/>
              <a:pPr/>
              <a:t>14</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317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9EDAD39-C965-45F6-B14C-8224030A5A81}" type="slidenum">
              <a:rPr lang="en-US" smtClean="0"/>
              <a:pPr/>
              <a:t>15</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0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670A53D-F378-4726-98F1-F39A17B4B9F6}" type="slidenum">
              <a:rPr lang="en-US" smtClean="0"/>
              <a:pPr/>
              <a:t>16</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94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7E09E73-0CE3-42DD-85F2-CFA55C9E32EF}" type="slidenum">
              <a:rPr lang="en-US" smtClean="0"/>
              <a:pPr/>
              <a:t>2</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FB3F8C-FC46-4C5E-8BAA-1A75F0A6F366}"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04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391D520-6A62-410C-82C9-054903D475F3}" type="slidenum">
              <a:rPr lang="en-US" smtClean="0"/>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15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1042D78-5B67-4C01-9EF2-B570B85F2CAB}" type="slidenum">
              <a:rPr lang="en-US" smtClean="0"/>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A17EE07-A65F-46BB-80C1-184FAA1ACA2E}" type="slidenum">
              <a:rPr lang="en-US" smtClean="0"/>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35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504D7FC-C28D-4C6C-B2BB-E21AB5F6E529}" type="slidenum">
              <a:rPr lang="en-US" smtClean="0"/>
              <a:pPr/>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45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4C3FB53-18A5-4F1A-97AF-F85077BAC088}" type="slidenum">
              <a:rPr lang="en-US" smtClean="0"/>
              <a:pPr/>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56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0F056AA-4AFE-4763-8B3C-178D29FD8593}" type="slidenum">
              <a:rPr lang="en-US" smtClean="0"/>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656E8E8E-9399-4919-90AB-EF267B5F63E1}" type="datetimeFigureOut">
              <a:rPr lang="en-US"/>
              <a:pPr>
                <a:defRPr/>
              </a:pPr>
              <a:t>10/21/2010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1104604-7D69-489A-97BA-57455E64111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D9C4B67-A2CC-4C2C-8DF5-D8F18B54EC69}" type="datetimeFigureOut">
              <a:rPr lang="en-US"/>
              <a:pPr>
                <a:defRPr/>
              </a:pPr>
              <a:t>10/21/2010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3EC147E-7915-49A1-A327-9F4098DD264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2D55B71-B1A0-4D54-A72D-8F64DB048312}" type="datetimeFigureOut">
              <a:rPr lang="en-US"/>
              <a:pPr>
                <a:defRPr/>
              </a:pPr>
              <a:t>10/21/2010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A21F860-E269-4D32-9D7A-1B0913C3EB0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8E8454C-83EB-4C90-87F6-67E66E6E0CB1}" type="datetimeFigureOut">
              <a:rPr lang="en-US"/>
              <a:pPr>
                <a:defRPr/>
              </a:pPr>
              <a:t>10/21/2010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26CAC63-036B-4C27-9343-A83827DFFAC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CBEF937-3D8C-4B51-9C54-A347B90DB53A}" type="datetimeFigureOut">
              <a:rPr lang="en-US"/>
              <a:pPr>
                <a:defRPr/>
              </a:pPr>
              <a:t>10/21/2010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33E6EEE-254F-4195-A7E8-B4B925DC9D40}"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59162026-4EF7-44E7-842F-4C20E424029C}" type="datetimeFigureOut">
              <a:rPr lang="en-US"/>
              <a:pPr>
                <a:defRPr/>
              </a:pPr>
              <a:t>10/21/2010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9F27024-38E2-4010-BE59-D7540990C1A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BCA641CB-1C52-4D14-9006-E40E729B3A2D}" type="datetimeFigureOut">
              <a:rPr lang="en-US"/>
              <a:pPr>
                <a:defRPr/>
              </a:pPr>
              <a:t>10/21/2010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393E4BA7-74AC-4E99-B325-E18FDE515108}"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79E1D875-AD01-4843-8744-275149F10DB5}" type="datetimeFigureOut">
              <a:rPr lang="en-US"/>
              <a:pPr>
                <a:defRPr/>
              </a:pPr>
              <a:t>10/21/2010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56B2ECA4-1978-41C1-BA56-450C8F6AA2B0}"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247A709-8EDB-4F40-92A7-3E57A151B734}" type="datetimeFigureOut">
              <a:rPr lang="en-US"/>
              <a:pPr>
                <a:defRPr/>
              </a:pPr>
              <a:t>10/21/2010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FE32D00-2BDC-45DB-8A7D-71DB649250F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19B1C84-1609-4E64-8E64-AEE9D017106F}" type="datetimeFigureOut">
              <a:rPr lang="en-US"/>
              <a:pPr>
                <a:defRPr/>
              </a:pPr>
              <a:t>10/21/2010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41DE46E-13CA-4B50-B412-AD7C45082573}"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A462E83-7EAD-4854-84FA-3E32D1EBACAB}" type="datetimeFigureOut">
              <a:rPr lang="en-US"/>
              <a:pPr>
                <a:defRPr/>
              </a:pPr>
              <a:t>10/21/2010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57D7015-577F-48C5-8B24-9432307DBE6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1FD85D3A-8C95-43A2-8607-6413CAE61A73}" type="datetimeFigureOut">
              <a:rPr lang="en-US"/>
              <a:pPr>
                <a:defRPr/>
              </a:pPr>
              <a:t>10/21/2010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5057504F-F276-4BF2-88AE-17C37F0C35F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hyperlink" Target="http://www.youtube.com/watch?v=o9B1qr7_gWE" TargetMode="External"/><Relationship Id="rId4" Type="http://schemas.openxmlformats.org/officeDocument/2006/relationships/image" Target="../media/image3.jpe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8.xml"/><Relationship Id="rId5" Type="http://schemas.openxmlformats.org/officeDocument/2006/relationships/image" Target="../media/image8.jpeg"/><Relationship Id="rId4" Type="http://schemas.openxmlformats.org/officeDocument/2006/relationships/image" Target="../media/image3.jpeg"/></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www.wordle.net/" TargetMode="External"/><Relationship Id="rId5" Type="http://schemas.openxmlformats.org/officeDocument/2006/relationships/image" Target="../media/image5.pn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3" descr="01.jpg"/>
          <p:cNvPicPr>
            <a:picLocks noChangeAspect="1"/>
          </p:cNvPicPr>
          <p:nvPr/>
        </p:nvPicPr>
        <p:blipFill>
          <a:blip r:embed="rId3" cstate="print"/>
          <a:srcRect/>
          <a:stretch>
            <a:fillRect/>
          </a:stretch>
        </p:blipFill>
        <p:spPr bwMode="auto">
          <a:xfrm>
            <a:off x="0" y="15875"/>
            <a:ext cx="9144000" cy="6842125"/>
          </a:xfrm>
          <a:prstGeom prst="rect">
            <a:avLst/>
          </a:prstGeom>
          <a:noFill/>
          <a:ln w="9525">
            <a:noFill/>
            <a:miter lim="800000"/>
            <a:headEnd/>
            <a:tailEnd/>
          </a:ln>
        </p:spPr>
      </p:pic>
      <p:sp>
        <p:nvSpPr>
          <p:cNvPr id="2" name="Title 1"/>
          <p:cNvSpPr>
            <a:spLocks noGrp="1"/>
          </p:cNvSpPr>
          <p:nvPr>
            <p:ph type="ctrTitle"/>
          </p:nvPr>
        </p:nvSpPr>
        <p:spPr>
          <a:xfrm>
            <a:off x="685800" y="228600"/>
            <a:ext cx="7772400" cy="1752600"/>
          </a:xfrm>
        </p:spPr>
        <p:txBody>
          <a:bodyPr rtlCol="0">
            <a:normAutofit fontScale="90000"/>
          </a:bodyPr>
          <a:lstStyle/>
          <a:p>
            <a:pPr eaLnBrk="1" fontAlgn="auto" hangingPunct="1">
              <a:spcAft>
                <a:spcPts val="0"/>
              </a:spcAft>
              <a:defRPr/>
            </a:pPr>
            <a:r>
              <a:rPr lang="en-US" sz="3300" dirty="0" smtClean="0"/>
              <a:t>The</a:t>
            </a:r>
            <a:r>
              <a:rPr lang="en-US" sz="4000" dirty="0" smtClean="0"/>
              <a:t/>
            </a:r>
            <a:br>
              <a:rPr lang="en-US" sz="4000" dirty="0" smtClean="0"/>
            </a:br>
            <a:r>
              <a:rPr lang="en-US" sz="5300" cap="small" dirty="0" smtClean="0">
                <a:effectLst>
                  <a:outerShdw blurRad="38100" dist="38100" dir="2700000" algn="tl">
                    <a:srgbClr val="000000">
                      <a:alpha val="43137"/>
                    </a:srgbClr>
                  </a:outerShdw>
                </a:effectLst>
              </a:rPr>
              <a:t>Big6</a:t>
            </a:r>
            <a:br>
              <a:rPr lang="en-US" sz="5300" cap="small" dirty="0" smtClean="0">
                <a:effectLst>
                  <a:outerShdw blurRad="38100" dist="38100" dir="2700000" algn="tl">
                    <a:srgbClr val="000000">
                      <a:alpha val="43137"/>
                    </a:srgbClr>
                  </a:outerShdw>
                </a:effectLst>
              </a:rPr>
            </a:br>
            <a:r>
              <a:rPr lang="en-US" sz="5300" cap="small" dirty="0" smtClean="0">
                <a:effectLst>
                  <a:outerShdw blurRad="38100" dist="38100" dir="2700000" algn="tl">
                    <a:srgbClr val="000000">
                      <a:alpha val="43137"/>
                    </a:srgbClr>
                  </a:outerShdw>
                </a:effectLst>
              </a:rPr>
              <a:t>Research Model</a:t>
            </a:r>
            <a:endParaRPr lang="en-US" sz="5300" cap="small"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1981200" y="2133600"/>
            <a:ext cx="5257800" cy="1676400"/>
          </a:xfrm>
          <a:solidFill>
            <a:schemeClr val="accent6">
              <a:lumMod val="40000"/>
              <a:lumOff val="60000"/>
            </a:schemeClr>
          </a:solidFill>
        </p:spPr>
        <p:style>
          <a:lnRef idx="2">
            <a:schemeClr val="accent6"/>
          </a:lnRef>
          <a:fillRef idx="1">
            <a:schemeClr val="lt1"/>
          </a:fillRef>
          <a:effectRef idx="0">
            <a:schemeClr val="accent6"/>
          </a:effectRef>
          <a:fontRef idx="minor">
            <a:schemeClr val="dk1"/>
          </a:fontRef>
        </p:style>
        <p:txBody>
          <a:bodyPr rtlCol="0">
            <a:normAutofit lnSpcReduction="10000"/>
          </a:bodyPr>
          <a:lstStyle/>
          <a:p>
            <a:pPr eaLnBrk="1" fontAlgn="auto" hangingPunct="1">
              <a:spcAft>
                <a:spcPts val="0"/>
              </a:spcAft>
              <a:buFont typeface="Arial" pitchFamily="34" charset="0"/>
              <a:buNone/>
              <a:defRPr/>
            </a:pPr>
            <a:r>
              <a:rPr lang="en-US" dirty="0" smtClean="0">
                <a:solidFill>
                  <a:schemeClr val="tx1"/>
                </a:solidFill>
              </a:rPr>
              <a:t>What Is It</a:t>
            </a:r>
          </a:p>
          <a:p>
            <a:pPr eaLnBrk="1" fontAlgn="auto" hangingPunct="1">
              <a:spcAft>
                <a:spcPts val="0"/>
              </a:spcAft>
              <a:buFont typeface="Arial" pitchFamily="34" charset="0"/>
              <a:buNone/>
              <a:defRPr/>
            </a:pPr>
            <a:r>
              <a:rPr lang="en-US" dirty="0" smtClean="0">
                <a:solidFill>
                  <a:schemeClr val="tx1"/>
                </a:solidFill>
              </a:rPr>
              <a:t>Why Use It</a:t>
            </a:r>
          </a:p>
          <a:p>
            <a:pPr eaLnBrk="1" fontAlgn="auto" hangingPunct="1">
              <a:spcAft>
                <a:spcPts val="0"/>
              </a:spcAft>
              <a:buFont typeface="Arial" pitchFamily="34" charset="0"/>
              <a:buNone/>
              <a:defRPr/>
            </a:pPr>
            <a:r>
              <a:rPr lang="en-US" dirty="0" smtClean="0">
                <a:solidFill>
                  <a:schemeClr val="tx1"/>
                </a:solidFill>
              </a:rPr>
              <a:t>How to Implement It</a:t>
            </a:r>
            <a:endParaRPr lang="en-US"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p:cNvGrpSpPr/>
          <p:nvPr/>
        </p:nvGrpSpPr>
        <p:grpSpPr>
          <a:xfrm>
            <a:off x="0" y="0"/>
            <a:ext cx="9144000" cy="7848600"/>
            <a:chOff x="0" y="0"/>
            <a:chExt cx="9144000" cy="7848600"/>
          </a:xfrm>
        </p:grpSpPr>
        <p:pic>
          <p:nvPicPr>
            <p:cNvPr id="12" name="Content Placeholder 3" descr="02.jpg"/>
            <p:cNvPicPr>
              <a:picLocks noChangeAspect="1"/>
            </p:cNvPicPr>
            <p:nvPr/>
          </p:nvPicPr>
          <p:blipFill>
            <a:blip r:embed="rId3" cstate="print">
              <a:clrChange>
                <a:clrFrom>
                  <a:srgbClr val="FFFFFF"/>
                </a:clrFrom>
                <a:clrTo>
                  <a:srgbClr val="FFFFFF">
                    <a:alpha val="0"/>
                  </a:srgbClr>
                </a:clrTo>
              </a:clrChange>
            </a:blip>
            <a:srcRect r="68932" b="38462"/>
            <a:stretch>
              <a:fillRect/>
            </a:stretch>
          </p:blipFill>
          <p:spPr bwMode="auto">
            <a:xfrm>
              <a:off x="0" y="0"/>
              <a:ext cx="3352800" cy="7848600"/>
            </a:xfrm>
            <a:prstGeom prst="rect">
              <a:avLst/>
            </a:prstGeom>
            <a:noFill/>
            <a:ln w="9525">
              <a:noFill/>
              <a:miter lim="800000"/>
              <a:headEnd/>
              <a:tailEnd/>
            </a:ln>
          </p:spPr>
        </p:pic>
        <p:pic>
          <p:nvPicPr>
            <p:cNvPr id="8" name="Content Placeholder 3" descr="03.jpg"/>
            <p:cNvPicPr>
              <a:picLocks noChangeAspect="1"/>
            </p:cNvPicPr>
            <p:nvPr/>
          </p:nvPicPr>
          <p:blipFill>
            <a:blip r:embed="rId4" cstate="print">
              <a:clrChange>
                <a:clrFrom>
                  <a:srgbClr val="FFFFFF"/>
                </a:clrFrom>
                <a:clrTo>
                  <a:srgbClr val="FFFFFF">
                    <a:alpha val="0"/>
                  </a:srgbClr>
                </a:clrTo>
              </a:clrChange>
            </a:blip>
            <a:srcRect b="72222"/>
            <a:stretch>
              <a:fillRect/>
            </a:stretch>
          </p:blipFill>
          <p:spPr bwMode="auto">
            <a:xfrm>
              <a:off x="0" y="0"/>
              <a:ext cx="9144000" cy="1905000"/>
            </a:xfrm>
            <a:prstGeom prst="rect">
              <a:avLst/>
            </a:prstGeom>
            <a:noFill/>
            <a:ln w="9525">
              <a:noFill/>
              <a:miter lim="800000"/>
              <a:headEnd/>
              <a:tailEnd/>
            </a:ln>
          </p:spPr>
        </p:pic>
        <p:pic>
          <p:nvPicPr>
            <p:cNvPr id="7" name="Content Placeholder 3" descr="02.jpg"/>
            <p:cNvPicPr>
              <a:picLocks noChangeAspect="1"/>
            </p:cNvPicPr>
            <p:nvPr/>
          </p:nvPicPr>
          <p:blipFill>
            <a:blip r:embed="rId3" cstate="print">
              <a:clrChange>
                <a:clrFrom>
                  <a:srgbClr val="FFFFFF"/>
                </a:clrFrom>
                <a:clrTo>
                  <a:srgbClr val="FFFFFF">
                    <a:alpha val="0"/>
                  </a:srgbClr>
                </a:clrTo>
              </a:clrChange>
            </a:blip>
            <a:srcRect t="78988"/>
            <a:stretch>
              <a:fillRect/>
            </a:stretch>
          </p:blipFill>
          <p:spPr bwMode="auto">
            <a:xfrm>
              <a:off x="0" y="5105400"/>
              <a:ext cx="9144000" cy="1752600"/>
            </a:xfrm>
            <a:prstGeom prst="rect">
              <a:avLst/>
            </a:prstGeom>
            <a:noFill/>
            <a:ln w="9525">
              <a:noFill/>
              <a:miter lim="800000"/>
              <a:headEnd/>
              <a:tailEnd/>
            </a:ln>
          </p:spPr>
        </p:pic>
      </p:grpSp>
      <p:sp>
        <p:nvSpPr>
          <p:cNvPr id="11267" name="Title 1"/>
          <p:cNvSpPr>
            <a:spLocks noGrp="1"/>
          </p:cNvSpPr>
          <p:nvPr>
            <p:ph type="title"/>
          </p:nvPr>
        </p:nvSpPr>
        <p:spPr>
          <a:xfrm>
            <a:off x="0" y="228600"/>
            <a:ext cx="9372600" cy="1143000"/>
          </a:xfrm>
        </p:spPr>
        <p:txBody>
          <a:bodyPr/>
          <a:lstStyle/>
          <a:p>
            <a:r>
              <a:rPr lang="en-US" sz="3600" dirty="0" smtClean="0"/>
              <a:t>A Graphic Model of the Big6 Research Process</a:t>
            </a:r>
          </a:p>
        </p:txBody>
      </p:sp>
      <p:grpSp>
        <p:nvGrpSpPr>
          <p:cNvPr id="14" name="Group 13"/>
          <p:cNvGrpSpPr/>
          <p:nvPr/>
        </p:nvGrpSpPr>
        <p:grpSpPr>
          <a:xfrm>
            <a:off x="3429000" y="1787110"/>
            <a:ext cx="4572000" cy="4891502"/>
            <a:chOff x="3429000" y="1787110"/>
            <a:chExt cx="4572000" cy="4891502"/>
          </a:xfrm>
        </p:grpSpPr>
        <p:pic>
          <p:nvPicPr>
            <p:cNvPr id="11268" name="Picture 4" descr="big6new.jpg">
              <a:hlinkClick r:id="rId5"/>
              <a:hlinkHover r:id="" action="ppaction://noaction" highlightClick="1"/>
            </p:cNvPr>
            <p:cNvPicPr>
              <a:picLocks noChangeAspect="1"/>
            </p:cNvPicPr>
            <p:nvPr/>
          </p:nvPicPr>
          <p:blipFill>
            <a:blip r:embed="rId6" cstate="print"/>
            <a:srcRect/>
            <a:stretch>
              <a:fillRect/>
            </a:stretch>
          </p:blipFill>
          <p:spPr bwMode="auto">
            <a:xfrm>
              <a:off x="3429000" y="1787110"/>
              <a:ext cx="4572000" cy="4537490"/>
            </a:xfrm>
            <a:prstGeom prst="rect">
              <a:avLst/>
            </a:prstGeom>
            <a:noFill/>
            <a:ln w="9525">
              <a:noFill/>
              <a:miter lim="800000"/>
              <a:headEnd/>
              <a:tailEnd/>
            </a:ln>
          </p:spPr>
        </p:pic>
        <p:sp>
          <p:nvSpPr>
            <p:cNvPr id="11269" name="Rectangle 5"/>
            <p:cNvSpPr>
              <a:spLocks noChangeArrowheads="1"/>
            </p:cNvSpPr>
            <p:nvPr/>
          </p:nvSpPr>
          <p:spPr bwMode="auto">
            <a:xfrm>
              <a:off x="4800600" y="6400800"/>
              <a:ext cx="1779587" cy="277812"/>
            </a:xfrm>
            <a:prstGeom prst="rect">
              <a:avLst/>
            </a:prstGeom>
            <a:noFill/>
            <a:ln w="9525">
              <a:noFill/>
              <a:miter lim="800000"/>
              <a:headEnd/>
              <a:tailEnd/>
            </a:ln>
          </p:spPr>
          <p:txBody>
            <a:bodyPr wrap="none">
              <a:spAutoFit/>
            </a:bodyPr>
            <a:lstStyle/>
            <a:p>
              <a:pPr algn="ctr"/>
              <a:r>
                <a:rPr lang="en-US" sz="1200"/>
                <a:t>(Eisenberg, “The Big6”)</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iterate type="lt">
                                    <p:tmPct val="5000"/>
                                  </p:iterate>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 calcmode="lin" valueType="num">
                                      <p:cBhvr>
                                        <p:cTn id="9" dur="1000" fill="hold"/>
                                        <p:tgtEl>
                                          <p:spTgt spid="14"/>
                                        </p:tgtEl>
                                        <p:attrNameLst>
                                          <p:attrName>style.rotation</p:attrName>
                                        </p:attrNameLst>
                                      </p:cBhvr>
                                      <p:tavLst>
                                        <p:tav tm="0">
                                          <p:val>
                                            <p:fltVal val="90"/>
                                          </p:val>
                                        </p:tav>
                                        <p:tav tm="100000">
                                          <p:val>
                                            <p:fltVal val="0"/>
                                          </p:val>
                                        </p:tav>
                                      </p:tavLst>
                                    </p:anim>
                                    <p:animEffect transition="in" filter="fade">
                                      <p:cBhvr>
                                        <p:cTn id="10"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0" y="0"/>
            <a:ext cx="9144000" cy="6858000"/>
            <a:chOff x="2819400" y="1981200"/>
            <a:chExt cx="9144000" cy="6858000"/>
          </a:xfrm>
        </p:grpSpPr>
        <p:pic>
          <p:nvPicPr>
            <p:cNvPr id="13" name="Content Placeholder 3" descr="02.jpg"/>
            <p:cNvPicPr>
              <a:picLocks noChangeAspect="1"/>
            </p:cNvPicPr>
            <p:nvPr/>
          </p:nvPicPr>
          <p:blipFill>
            <a:blip r:embed="rId3" cstate="print"/>
            <a:srcRect t="58889"/>
            <a:stretch>
              <a:fillRect/>
            </a:stretch>
          </p:blipFill>
          <p:spPr bwMode="auto">
            <a:xfrm>
              <a:off x="2819400" y="5410200"/>
              <a:ext cx="9144000" cy="3429000"/>
            </a:xfrm>
            <a:prstGeom prst="rect">
              <a:avLst/>
            </a:prstGeom>
            <a:noFill/>
            <a:ln w="9525">
              <a:noFill/>
              <a:miter lim="800000"/>
              <a:headEnd/>
              <a:tailEnd/>
            </a:ln>
          </p:spPr>
        </p:pic>
        <p:pic>
          <p:nvPicPr>
            <p:cNvPr id="14" name="Content Placeholder 3" descr="03.jpg"/>
            <p:cNvPicPr>
              <a:picLocks noChangeAspect="1"/>
            </p:cNvPicPr>
            <p:nvPr/>
          </p:nvPicPr>
          <p:blipFill>
            <a:blip r:embed="rId4" cstate="print"/>
            <a:srcRect b="47778"/>
            <a:stretch>
              <a:fillRect/>
            </a:stretch>
          </p:blipFill>
          <p:spPr bwMode="auto">
            <a:xfrm>
              <a:off x="2819400" y="1981200"/>
              <a:ext cx="9144000" cy="3581400"/>
            </a:xfrm>
            <a:prstGeom prst="rect">
              <a:avLst/>
            </a:prstGeom>
            <a:noFill/>
            <a:ln w="9525">
              <a:noFill/>
              <a:miter lim="800000"/>
              <a:headEnd/>
              <a:tailEnd/>
            </a:ln>
          </p:spPr>
        </p:pic>
      </p:grpSp>
      <p:sp>
        <p:nvSpPr>
          <p:cNvPr id="7" name="Title 1"/>
          <p:cNvSpPr txBox="1">
            <a:spLocks/>
          </p:cNvSpPr>
          <p:nvPr/>
        </p:nvSpPr>
        <p:spPr>
          <a:xfrm>
            <a:off x="457200" y="152400"/>
            <a:ext cx="8229600" cy="1143000"/>
          </a:xfrm>
          <a:prstGeom prst="rect">
            <a:avLst/>
          </a:prstGeom>
        </p:spPr>
        <p:txBody>
          <a:bodyPr anchor="ctr">
            <a:normAutofit/>
          </a:bodyPr>
          <a:lstStyle/>
          <a:p>
            <a:pPr algn="ctr" fontAlgn="auto">
              <a:spcAft>
                <a:spcPts val="0"/>
              </a:spcAft>
              <a:defRPr/>
            </a:pPr>
            <a:r>
              <a:rPr lang="en-US" sz="4400" dirty="0">
                <a:latin typeface="+mj-lt"/>
                <a:ea typeface="+mj-ea"/>
                <a:cs typeface="+mj-cs"/>
              </a:rPr>
              <a:t>Why Use the Big6?</a:t>
            </a:r>
          </a:p>
        </p:txBody>
      </p:sp>
      <p:sp>
        <p:nvSpPr>
          <p:cNvPr id="12296" name="TextBox 7"/>
          <p:cNvSpPr txBox="1">
            <a:spLocks noChangeArrowheads="1"/>
          </p:cNvSpPr>
          <p:nvPr/>
        </p:nvSpPr>
        <p:spPr bwMode="auto">
          <a:xfrm>
            <a:off x="228600" y="990600"/>
            <a:ext cx="8610600" cy="2508379"/>
          </a:xfrm>
          <a:prstGeom prst="rect">
            <a:avLst/>
          </a:prstGeom>
          <a:noFill/>
          <a:ln w="9525">
            <a:noFill/>
            <a:miter lim="800000"/>
            <a:headEnd/>
            <a:tailEnd/>
          </a:ln>
        </p:spPr>
        <p:txBody>
          <a:bodyPr wrap="square">
            <a:spAutoFit/>
          </a:bodyPr>
          <a:lstStyle/>
          <a:p>
            <a:pPr algn="ctr"/>
            <a:endParaRPr lang="en-US" sz="1500" dirty="0">
              <a:latin typeface="Calibri" pitchFamily="34" charset="0"/>
            </a:endParaRPr>
          </a:p>
          <a:p>
            <a:pPr algn="ctr"/>
            <a:endParaRPr lang="en-US" sz="2500" dirty="0">
              <a:latin typeface="Calibri" pitchFamily="34" charset="0"/>
            </a:endParaRPr>
          </a:p>
          <a:p>
            <a:endParaRPr lang="en-US" sz="2500" dirty="0">
              <a:latin typeface="Calibri" pitchFamily="34" charset="0"/>
            </a:endParaRPr>
          </a:p>
          <a:p>
            <a:r>
              <a:rPr lang="en-US" sz="2800" dirty="0">
                <a:latin typeface="Calibri" pitchFamily="34" charset="0"/>
              </a:rPr>
              <a:t>The Big6 is able to be used at virtually any </a:t>
            </a:r>
            <a:r>
              <a:rPr lang="en-US" sz="2800" dirty="0" smtClean="0">
                <a:latin typeface="Calibri" pitchFamily="34" charset="0"/>
              </a:rPr>
              <a:t>grade, subject  and ability </a:t>
            </a:r>
            <a:r>
              <a:rPr lang="en-US" sz="2800" dirty="0">
                <a:latin typeface="Calibri" pitchFamily="34" charset="0"/>
              </a:rPr>
              <a:t>level. </a:t>
            </a:r>
          </a:p>
          <a:p>
            <a:r>
              <a:rPr lang="en-US" dirty="0">
                <a:latin typeface="Calibri" pitchFamily="34" charset="0"/>
              </a:rPr>
              <a:t/>
            </a:r>
            <a:br>
              <a:rPr lang="en-US" dirty="0">
                <a:latin typeface="Calibri" pitchFamily="34" charset="0"/>
              </a:rPr>
            </a:br>
            <a:endParaRPr lang="en-US" dirty="0">
              <a:latin typeface="Calibri" pitchFamily="34" charset="0"/>
            </a:endParaRPr>
          </a:p>
        </p:txBody>
      </p:sp>
      <p:sp>
        <p:nvSpPr>
          <p:cNvPr id="9" name="TextBox 8"/>
          <p:cNvSpPr txBox="1"/>
          <p:nvPr/>
        </p:nvSpPr>
        <p:spPr>
          <a:xfrm>
            <a:off x="2895600" y="1219200"/>
            <a:ext cx="3352800" cy="477838"/>
          </a:xfrm>
          <a:prstGeom prst="rect">
            <a:avLst/>
          </a:prstGeom>
          <a:ln>
            <a:solidFill>
              <a:srgbClr val="FFFF00"/>
            </a:solidFill>
          </a:ln>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en-US" sz="2500" cap="small" dirty="0"/>
              <a:t>Advantages</a:t>
            </a:r>
          </a:p>
        </p:txBody>
      </p:sp>
      <p:sp>
        <p:nvSpPr>
          <p:cNvPr id="10" name="Rectangle 9"/>
          <p:cNvSpPr>
            <a:spLocks noChangeArrowheads="1"/>
          </p:cNvSpPr>
          <p:nvPr/>
        </p:nvSpPr>
        <p:spPr bwMode="auto">
          <a:xfrm>
            <a:off x="914400" y="2971800"/>
            <a:ext cx="7924800" cy="1631950"/>
          </a:xfrm>
          <a:prstGeom prst="rect">
            <a:avLst/>
          </a:prstGeom>
          <a:noFill/>
          <a:ln w="9525">
            <a:noFill/>
            <a:miter lim="800000"/>
            <a:headEnd/>
            <a:tailEnd/>
          </a:ln>
        </p:spPr>
        <p:txBody>
          <a:bodyPr>
            <a:spAutoFit/>
          </a:bodyPr>
          <a:lstStyle/>
          <a:p>
            <a:pPr>
              <a:buFont typeface="Arial" charset="0"/>
              <a:buChar char="•"/>
            </a:pPr>
            <a:r>
              <a:rPr lang="en-US" sz="2500" dirty="0" smtClean="0">
                <a:latin typeface="Calibri" pitchFamily="34" charset="0"/>
              </a:rPr>
              <a:t>Students </a:t>
            </a:r>
            <a:r>
              <a:rPr lang="en-US" sz="2500" dirty="0">
                <a:latin typeface="Calibri" pitchFamily="34" charset="0"/>
              </a:rPr>
              <a:t>are able to work through steps at their own pace allowing differentiation based on interest, reading level, and learning style (Jansen, “Differentiating Instruction” 32). </a:t>
            </a:r>
          </a:p>
          <a:p>
            <a:r>
              <a:rPr lang="en-US" sz="2500" dirty="0">
                <a:latin typeface="Calibri" pitchFamily="34" charset="0"/>
              </a:rPr>
              <a:t> </a:t>
            </a:r>
          </a:p>
        </p:txBody>
      </p:sp>
      <p:sp>
        <p:nvSpPr>
          <p:cNvPr id="11" name="Rectangle 10"/>
          <p:cNvSpPr>
            <a:spLocks noChangeArrowheads="1"/>
          </p:cNvSpPr>
          <p:nvPr/>
        </p:nvSpPr>
        <p:spPr bwMode="auto">
          <a:xfrm>
            <a:off x="914400" y="3962400"/>
            <a:ext cx="7848600" cy="1138238"/>
          </a:xfrm>
          <a:prstGeom prst="rect">
            <a:avLst/>
          </a:prstGeom>
          <a:noFill/>
          <a:ln w="9525">
            <a:noFill/>
            <a:miter lim="800000"/>
            <a:headEnd/>
            <a:tailEnd/>
          </a:ln>
        </p:spPr>
        <p:txBody>
          <a:bodyPr wrap="square">
            <a:spAutoFit/>
          </a:bodyPr>
          <a:lstStyle/>
          <a:p>
            <a:endParaRPr lang="en-US" dirty="0">
              <a:latin typeface="Calibri" pitchFamily="34" charset="0"/>
            </a:endParaRPr>
          </a:p>
          <a:p>
            <a:pPr>
              <a:buFont typeface="Arial" pitchFamily="34" charset="0"/>
              <a:buChar char="•"/>
            </a:pPr>
            <a:r>
              <a:rPr lang="en-US" sz="2500" dirty="0">
                <a:latin typeface="Calibri" pitchFamily="34" charset="0"/>
              </a:rPr>
              <a:t>Multiple </a:t>
            </a:r>
            <a:r>
              <a:rPr lang="en-US" sz="2500" dirty="0" err="1">
                <a:latin typeface="Calibri" pitchFamily="34" charset="0"/>
              </a:rPr>
              <a:t>literacies</a:t>
            </a:r>
            <a:r>
              <a:rPr lang="en-US" sz="2500" dirty="0">
                <a:latin typeface="Calibri" pitchFamily="34" charset="0"/>
              </a:rPr>
              <a:t> and content can be integrated in a logical manner using the Big6 approach (Needham, 42).</a:t>
            </a:r>
          </a:p>
        </p:txBody>
      </p:sp>
      <p:sp>
        <p:nvSpPr>
          <p:cNvPr id="15" name="Rectangle 14"/>
          <p:cNvSpPr>
            <a:spLocks noChangeArrowheads="1"/>
          </p:cNvSpPr>
          <p:nvPr/>
        </p:nvSpPr>
        <p:spPr bwMode="auto">
          <a:xfrm>
            <a:off x="3124200" y="4876800"/>
            <a:ext cx="6019800" cy="1908215"/>
          </a:xfrm>
          <a:prstGeom prst="rect">
            <a:avLst/>
          </a:prstGeom>
          <a:noFill/>
          <a:ln w="9525">
            <a:noFill/>
            <a:miter lim="800000"/>
            <a:headEnd/>
            <a:tailEnd/>
          </a:ln>
        </p:spPr>
        <p:txBody>
          <a:bodyPr wrap="square">
            <a:spAutoFit/>
          </a:bodyPr>
          <a:lstStyle/>
          <a:p>
            <a:endParaRPr lang="en-US" dirty="0">
              <a:latin typeface="Calibri" pitchFamily="34" charset="0"/>
            </a:endParaRPr>
          </a:p>
          <a:p>
            <a:pPr>
              <a:buFont typeface="Arial" pitchFamily="34" charset="0"/>
              <a:buChar char="•"/>
            </a:pPr>
            <a:r>
              <a:rPr lang="en-US" sz="2500" dirty="0" smtClean="0">
                <a:latin typeface="Calibri" pitchFamily="34" charset="0"/>
              </a:rPr>
              <a:t>The process is not linear; revisiting steps and resources at any point can help the student  connect and integrate information as they progress through lessons.</a:t>
            </a:r>
            <a:endParaRPr lang="en-US" sz="2500" dirty="0">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3000"/>
                                        <p:tgtEl>
                                          <p:spTgt spid="10"/>
                                        </p:tgtEl>
                                      </p:cBhvr>
                                    </p:animEffect>
                                    <p:anim calcmode="lin" valueType="num">
                                      <p:cBhvr>
                                        <p:cTn id="8" dur="3000" fill="hold"/>
                                        <p:tgtEl>
                                          <p:spTgt spid="10"/>
                                        </p:tgtEl>
                                        <p:attrNameLst>
                                          <p:attrName>ppt_x</p:attrName>
                                        </p:attrNameLst>
                                      </p:cBhvr>
                                      <p:tavLst>
                                        <p:tav tm="0">
                                          <p:val>
                                            <p:strVal val="#ppt_x"/>
                                          </p:val>
                                        </p:tav>
                                        <p:tav tm="100000">
                                          <p:val>
                                            <p:strVal val="#ppt_x"/>
                                          </p:val>
                                        </p:tav>
                                      </p:tavLst>
                                    </p:anim>
                                    <p:anim calcmode="lin" valueType="num">
                                      <p:cBhvr>
                                        <p:cTn id="9" dur="3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3000"/>
                                        <p:tgtEl>
                                          <p:spTgt spid="11"/>
                                        </p:tgtEl>
                                      </p:cBhvr>
                                    </p:animEffect>
                                    <p:anim calcmode="lin" valueType="num">
                                      <p:cBhvr>
                                        <p:cTn id="15" dur="3000" fill="hold"/>
                                        <p:tgtEl>
                                          <p:spTgt spid="11"/>
                                        </p:tgtEl>
                                        <p:attrNameLst>
                                          <p:attrName>ppt_x</p:attrName>
                                        </p:attrNameLst>
                                      </p:cBhvr>
                                      <p:tavLst>
                                        <p:tav tm="0">
                                          <p:val>
                                            <p:strVal val="#ppt_x"/>
                                          </p:val>
                                        </p:tav>
                                        <p:tav tm="100000">
                                          <p:val>
                                            <p:strVal val="#ppt_x"/>
                                          </p:val>
                                        </p:tav>
                                      </p:tavLst>
                                    </p:anim>
                                    <p:anim calcmode="lin" valueType="num">
                                      <p:cBhvr>
                                        <p:cTn id="16" dur="3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3000"/>
                                        <p:tgtEl>
                                          <p:spTgt spid="15"/>
                                        </p:tgtEl>
                                      </p:cBhvr>
                                    </p:animEffect>
                                    <p:anim calcmode="lin" valueType="num">
                                      <p:cBhvr>
                                        <p:cTn id="22" dur="3000" fill="hold"/>
                                        <p:tgtEl>
                                          <p:spTgt spid="15"/>
                                        </p:tgtEl>
                                        <p:attrNameLst>
                                          <p:attrName>ppt_x</p:attrName>
                                        </p:attrNameLst>
                                      </p:cBhvr>
                                      <p:tavLst>
                                        <p:tav tm="0">
                                          <p:val>
                                            <p:strVal val="#ppt_x"/>
                                          </p:val>
                                        </p:tav>
                                        <p:tav tm="100000">
                                          <p:val>
                                            <p:strVal val="#ppt_x"/>
                                          </p:val>
                                        </p:tav>
                                      </p:tavLst>
                                    </p:anim>
                                    <p:anim calcmode="lin" valueType="num">
                                      <p:cBhvr>
                                        <p:cTn id="23" dur="3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0" y="0"/>
            <a:ext cx="9144000" cy="6858000"/>
            <a:chOff x="2819400" y="1981200"/>
            <a:chExt cx="9144000" cy="6858000"/>
          </a:xfrm>
        </p:grpSpPr>
        <p:pic>
          <p:nvPicPr>
            <p:cNvPr id="12" name="Content Placeholder 3" descr="02.jpg"/>
            <p:cNvPicPr>
              <a:picLocks noChangeAspect="1"/>
            </p:cNvPicPr>
            <p:nvPr/>
          </p:nvPicPr>
          <p:blipFill>
            <a:blip r:embed="rId3" cstate="print"/>
            <a:srcRect t="58889"/>
            <a:stretch>
              <a:fillRect/>
            </a:stretch>
          </p:blipFill>
          <p:spPr bwMode="auto">
            <a:xfrm>
              <a:off x="2819400" y="5410200"/>
              <a:ext cx="9144000" cy="3429000"/>
            </a:xfrm>
            <a:prstGeom prst="rect">
              <a:avLst/>
            </a:prstGeom>
            <a:noFill/>
            <a:ln w="9525">
              <a:noFill/>
              <a:miter lim="800000"/>
              <a:headEnd/>
              <a:tailEnd/>
            </a:ln>
          </p:spPr>
        </p:pic>
        <p:pic>
          <p:nvPicPr>
            <p:cNvPr id="13" name="Content Placeholder 3" descr="03.jpg"/>
            <p:cNvPicPr>
              <a:picLocks noChangeAspect="1"/>
            </p:cNvPicPr>
            <p:nvPr/>
          </p:nvPicPr>
          <p:blipFill>
            <a:blip r:embed="rId4" cstate="print"/>
            <a:srcRect b="47778"/>
            <a:stretch>
              <a:fillRect/>
            </a:stretch>
          </p:blipFill>
          <p:spPr bwMode="auto">
            <a:xfrm>
              <a:off x="2819400" y="1981200"/>
              <a:ext cx="9144000" cy="3581400"/>
            </a:xfrm>
            <a:prstGeom prst="rect">
              <a:avLst/>
            </a:prstGeom>
            <a:noFill/>
            <a:ln w="9525">
              <a:noFill/>
              <a:miter lim="800000"/>
              <a:headEnd/>
              <a:tailEnd/>
            </a:ln>
          </p:spPr>
        </p:pic>
      </p:grpSp>
      <p:sp>
        <p:nvSpPr>
          <p:cNvPr id="7" name="Title 1"/>
          <p:cNvSpPr txBox="1">
            <a:spLocks/>
          </p:cNvSpPr>
          <p:nvPr/>
        </p:nvSpPr>
        <p:spPr>
          <a:xfrm>
            <a:off x="457200" y="152400"/>
            <a:ext cx="8229600" cy="1143000"/>
          </a:xfrm>
          <a:prstGeom prst="rect">
            <a:avLst/>
          </a:prstGeom>
        </p:spPr>
        <p:txBody>
          <a:bodyPr anchor="ctr">
            <a:normAutofit/>
          </a:bodyPr>
          <a:lstStyle/>
          <a:p>
            <a:pPr algn="ctr" fontAlgn="auto">
              <a:spcAft>
                <a:spcPts val="0"/>
              </a:spcAft>
              <a:defRPr/>
            </a:pPr>
            <a:r>
              <a:rPr lang="en-US" sz="4400" dirty="0">
                <a:latin typeface="+mj-lt"/>
                <a:ea typeface="+mj-ea"/>
                <a:cs typeface="+mj-cs"/>
              </a:rPr>
              <a:t>Why Use the Big6?</a:t>
            </a:r>
          </a:p>
        </p:txBody>
      </p:sp>
      <p:sp>
        <p:nvSpPr>
          <p:cNvPr id="13320" name="TextBox 7"/>
          <p:cNvSpPr txBox="1">
            <a:spLocks noChangeArrowheads="1"/>
          </p:cNvSpPr>
          <p:nvPr/>
        </p:nvSpPr>
        <p:spPr bwMode="auto">
          <a:xfrm>
            <a:off x="304800" y="1447800"/>
            <a:ext cx="8305800" cy="2139047"/>
          </a:xfrm>
          <a:prstGeom prst="rect">
            <a:avLst/>
          </a:prstGeom>
          <a:noFill/>
          <a:ln w="9525">
            <a:noFill/>
            <a:miter lim="800000"/>
            <a:headEnd/>
            <a:tailEnd/>
          </a:ln>
        </p:spPr>
        <p:txBody>
          <a:bodyPr wrap="square">
            <a:spAutoFit/>
          </a:bodyPr>
          <a:lstStyle/>
          <a:p>
            <a:pPr algn="ctr"/>
            <a:endParaRPr lang="en-US" sz="1500" dirty="0">
              <a:latin typeface="Calibri" pitchFamily="34" charset="0"/>
            </a:endParaRPr>
          </a:p>
          <a:p>
            <a:pPr algn="ctr"/>
            <a:endParaRPr lang="en-US" sz="2500" dirty="0">
              <a:latin typeface="Calibri" pitchFamily="34" charset="0"/>
            </a:endParaRPr>
          </a:p>
          <a:p>
            <a:r>
              <a:rPr lang="en-US" sz="2500" dirty="0">
                <a:latin typeface="Calibri" pitchFamily="34" charset="0"/>
              </a:rPr>
              <a:t>The Big6 also produces a framework for teaching and learning that is closely correlated to the American Association of School Librarians’ Standards for the 21st-Century Learner (2009). </a:t>
            </a:r>
            <a:r>
              <a:rPr lang="en-US" dirty="0">
                <a:latin typeface="Calibri" pitchFamily="34" charset="0"/>
              </a:rPr>
              <a:t/>
            </a:r>
            <a:br>
              <a:rPr lang="en-US" dirty="0">
                <a:latin typeface="Calibri" pitchFamily="34" charset="0"/>
              </a:rPr>
            </a:br>
            <a:endParaRPr lang="en-US" dirty="0">
              <a:latin typeface="Calibri" pitchFamily="34" charset="0"/>
            </a:endParaRPr>
          </a:p>
        </p:txBody>
      </p:sp>
      <p:sp>
        <p:nvSpPr>
          <p:cNvPr id="9" name="TextBox 8"/>
          <p:cNvSpPr txBox="1"/>
          <p:nvPr/>
        </p:nvSpPr>
        <p:spPr>
          <a:xfrm>
            <a:off x="2895600" y="1143000"/>
            <a:ext cx="3352800" cy="477838"/>
          </a:xfrm>
          <a:prstGeom prst="rect">
            <a:avLst/>
          </a:prstGeom>
          <a:ln>
            <a:solidFill>
              <a:schemeClr val="tx2">
                <a:lumMod val="40000"/>
                <a:lumOff val="60000"/>
              </a:schemeClr>
            </a:solidFill>
          </a:ln>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en-US" sz="2500" cap="small" dirty="0"/>
              <a:t>Advantages</a:t>
            </a:r>
          </a:p>
        </p:txBody>
      </p:sp>
      <p:sp>
        <p:nvSpPr>
          <p:cNvPr id="10" name="Rectangle 9"/>
          <p:cNvSpPr>
            <a:spLocks noChangeArrowheads="1"/>
          </p:cNvSpPr>
          <p:nvPr/>
        </p:nvSpPr>
        <p:spPr bwMode="auto">
          <a:xfrm>
            <a:off x="2819400" y="3581400"/>
            <a:ext cx="6019800" cy="2785378"/>
          </a:xfrm>
          <a:prstGeom prst="rect">
            <a:avLst/>
          </a:prstGeom>
          <a:noFill/>
          <a:ln w="9525">
            <a:noFill/>
            <a:miter lim="800000"/>
            <a:headEnd/>
            <a:tailEnd/>
          </a:ln>
        </p:spPr>
        <p:txBody>
          <a:bodyPr wrap="square">
            <a:spAutoFit/>
          </a:bodyPr>
          <a:lstStyle/>
          <a:p>
            <a:pPr marL="0" lvl="1"/>
            <a:r>
              <a:rPr lang="en-US" sz="2500" dirty="0" smtClean="0">
                <a:latin typeface="Calibri" pitchFamily="34" charset="0"/>
              </a:rPr>
              <a:t>It </a:t>
            </a:r>
            <a:r>
              <a:rPr lang="en-US" sz="2500" dirty="0">
                <a:latin typeface="Calibri" pitchFamily="34" charset="0"/>
              </a:rPr>
              <a:t>does this by providing teachers and school librarians a concrete process in which to embed instruction of each of the individual skills identified in the standards and for learners it enables connections between problem solving and individual skills leading to mastery (Needham, 42).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3000" fill="hold"/>
                                        <p:tgtEl>
                                          <p:spTgt spid="10"/>
                                        </p:tgtEl>
                                        <p:attrNameLst>
                                          <p:attrName>ppt_x</p:attrName>
                                        </p:attrNameLst>
                                      </p:cBhvr>
                                      <p:tavLst>
                                        <p:tav tm="0">
                                          <p:val>
                                            <p:strVal val="1+#ppt_w/2"/>
                                          </p:val>
                                        </p:tav>
                                        <p:tav tm="100000">
                                          <p:val>
                                            <p:strVal val="#ppt_x"/>
                                          </p:val>
                                        </p:tav>
                                      </p:tavLst>
                                    </p:anim>
                                    <p:anim calcmode="lin" valueType="num">
                                      <p:cBhvr additive="base">
                                        <p:cTn id="8" dur="30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0" y="0"/>
            <a:ext cx="9144000" cy="6858000"/>
            <a:chOff x="2819400" y="1981200"/>
            <a:chExt cx="9144000" cy="6858000"/>
          </a:xfrm>
        </p:grpSpPr>
        <p:pic>
          <p:nvPicPr>
            <p:cNvPr id="11" name="Content Placeholder 3" descr="02.jpg"/>
            <p:cNvPicPr>
              <a:picLocks noChangeAspect="1"/>
            </p:cNvPicPr>
            <p:nvPr/>
          </p:nvPicPr>
          <p:blipFill>
            <a:blip r:embed="rId3" cstate="print"/>
            <a:srcRect t="58889"/>
            <a:stretch>
              <a:fillRect/>
            </a:stretch>
          </p:blipFill>
          <p:spPr bwMode="auto">
            <a:xfrm>
              <a:off x="2819400" y="5410200"/>
              <a:ext cx="9144000" cy="3429000"/>
            </a:xfrm>
            <a:prstGeom prst="rect">
              <a:avLst/>
            </a:prstGeom>
            <a:noFill/>
            <a:ln w="9525">
              <a:noFill/>
              <a:miter lim="800000"/>
              <a:headEnd/>
              <a:tailEnd/>
            </a:ln>
          </p:spPr>
        </p:pic>
        <p:pic>
          <p:nvPicPr>
            <p:cNvPr id="12" name="Content Placeholder 3" descr="03.jpg"/>
            <p:cNvPicPr>
              <a:picLocks noChangeAspect="1"/>
            </p:cNvPicPr>
            <p:nvPr/>
          </p:nvPicPr>
          <p:blipFill>
            <a:blip r:embed="rId4" cstate="print"/>
            <a:srcRect b="47778"/>
            <a:stretch>
              <a:fillRect/>
            </a:stretch>
          </p:blipFill>
          <p:spPr bwMode="auto">
            <a:xfrm>
              <a:off x="2819400" y="1981200"/>
              <a:ext cx="9144000" cy="3581400"/>
            </a:xfrm>
            <a:prstGeom prst="rect">
              <a:avLst/>
            </a:prstGeom>
            <a:noFill/>
            <a:ln w="9525">
              <a:noFill/>
              <a:miter lim="800000"/>
              <a:headEnd/>
              <a:tailEnd/>
            </a:ln>
          </p:spPr>
        </p:pic>
      </p:grpSp>
      <p:sp>
        <p:nvSpPr>
          <p:cNvPr id="14339" name="Text Placeholder 11"/>
          <p:cNvSpPr>
            <a:spLocks noGrp="1"/>
          </p:cNvSpPr>
          <p:nvPr>
            <p:ph type="body" sz="half" idx="2"/>
          </p:nvPr>
        </p:nvSpPr>
        <p:spPr>
          <a:xfrm>
            <a:off x="3276600" y="1981200"/>
            <a:ext cx="5410200" cy="4876800"/>
          </a:xfrm>
        </p:spPr>
        <p:txBody>
          <a:bodyPr/>
          <a:lstStyle/>
          <a:p>
            <a:r>
              <a:rPr lang="en-US" sz="2600" dirty="0" smtClean="0"/>
              <a:t>The bottom line  is to raise the next generation of thinkers to be</a:t>
            </a:r>
          </a:p>
          <a:p>
            <a:r>
              <a:rPr lang="en-US" sz="2600" dirty="0" smtClean="0"/>
              <a:t> independent learners capable of </a:t>
            </a:r>
          </a:p>
          <a:p>
            <a:r>
              <a:rPr lang="en-US" sz="2600" dirty="0" smtClean="0"/>
              <a:t>turning curiosity into knowledge.  </a:t>
            </a:r>
          </a:p>
          <a:p>
            <a:r>
              <a:rPr lang="en-US" sz="2600" dirty="0" smtClean="0"/>
              <a:t>Incorporating the six steps of the Big6 into the teaching curriculum at any level and in any subject will help achieve greater information literacy skills and deeper learning for your students.</a:t>
            </a:r>
          </a:p>
        </p:txBody>
      </p:sp>
      <p:sp>
        <p:nvSpPr>
          <p:cNvPr id="17" name="TextBox 16"/>
          <p:cNvSpPr txBox="1"/>
          <p:nvPr/>
        </p:nvSpPr>
        <p:spPr>
          <a:xfrm>
            <a:off x="4038600" y="1295400"/>
            <a:ext cx="3352800" cy="477838"/>
          </a:xfrm>
          <a:prstGeom prst="rect">
            <a:avLst/>
          </a:prstGeom>
          <a:ln/>
        </p:spPr>
        <p:style>
          <a:lnRef idx="2">
            <a:schemeClr val="accent3"/>
          </a:lnRef>
          <a:fillRef idx="1">
            <a:schemeClr val="lt1"/>
          </a:fillRef>
          <a:effectRef idx="0">
            <a:schemeClr val="accent3"/>
          </a:effectRef>
          <a:fontRef idx="minor">
            <a:schemeClr val="dk1"/>
          </a:fontRef>
        </p:style>
        <p:txBody>
          <a:bodyPr>
            <a:spAutoFit/>
          </a:bodyPr>
          <a:lstStyle/>
          <a:p>
            <a:pPr algn="ctr" fontAlgn="auto">
              <a:spcBef>
                <a:spcPts val="0"/>
              </a:spcBef>
              <a:spcAft>
                <a:spcPts val="0"/>
              </a:spcAft>
              <a:defRPr/>
            </a:pPr>
            <a:r>
              <a:rPr lang="en-US" sz="2500" cap="small" dirty="0"/>
              <a:t>Skills for Life</a:t>
            </a:r>
          </a:p>
        </p:txBody>
      </p:sp>
      <p:sp>
        <p:nvSpPr>
          <p:cNvPr id="18" name="Title 1"/>
          <p:cNvSpPr txBox="1">
            <a:spLocks/>
          </p:cNvSpPr>
          <p:nvPr/>
        </p:nvSpPr>
        <p:spPr>
          <a:xfrm>
            <a:off x="685800" y="152400"/>
            <a:ext cx="8229600" cy="1143000"/>
          </a:xfrm>
          <a:prstGeom prst="rect">
            <a:avLst/>
          </a:prstGeom>
        </p:spPr>
        <p:txBody>
          <a:bodyPr anchor="ctr">
            <a:normAutofit/>
          </a:bodyPr>
          <a:lstStyle/>
          <a:p>
            <a:pPr algn="ctr" fontAlgn="auto">
              <a:spcAft>
                <a:spcPts val="0"/>
              </a:spcAft>
              <a:defRPr/>
            </a:pPr>
            <a:r>
              <a:rPr lang="en-US" sz="4400" dirty="0">
                <a:latin typeface="+mj-lt"/>
                <a:ea typeface="+mj-ea"/>
                <a:cs typeface="+mj-cs"/>
              </a:rPr>
              <a:t>Why Use the Big6?</a:t>
            </a:r>
          </a:p>
        </p:txBody>
      </p:sp>
      <p:pic>
        <p:nvPicPr>
          <p:cNvPr id="14342" name="Picture 18" descr="innovation_logo_nmslma.jpg"/>
          <p:cNvPicPr>
            <a:picLocks noChangeAspect="1"/>
          </p:cNvPicPr>
          <p:nvPr/>
        </p:nvPicPr>
        <p:blipFill>
          <a:blip r:embed="rId5" cstate="print">
            <a:clrChange>
              <a:clrFrom>
                <a:srgbClr val="FFFFFF"/>
              </a:clrFrom>
              <a:clrTo>
                <a:srgbClr val="FFFFFF">
                  <a:alpha val="0"/>
                </a:srgbClr>
              </a:clrTo>
            </a:clrChange>
          </a:blip>
          <a:srcRect/>
          <a:stretch>
            <a:fillRect/>
          </a:stretch>
        </p:blipFill>
        <p:spPr bwMode="auto">
          <a:xfrm>
            <a:off x="457200" y="1828800"/>
            <a:ext cx="2743200" cy="1828800"/>
          </a:xfrm>
          <a:prstGeom prst="rect">
            <a:avLst/>
          </a:prstGeom>
          <a:noFill/>
          <a:ln w="9525">
            <a:noFill/>
            <a:miter lim="800000"/>
            <a:headEnd/>
            <a:tailEnd/>
          </a:ln>
        </p:spPr>
      </p:pic>
      <p:sp>
        <p:nvSpPr>
          <p:cNvPr id="14344" name="TextBox 9"/>
          <p:cNvSpPr txBox="1">
            <a:spLocks noChangeArrowheads="1"/>
          </p:cNvSpPr>
          <p:nvPr/>
        </p:nvSpPr>
        <p:spPr bwMode="auto">
          <a:xfrm>
            <a:off x="4495800" y="6400800"/>
            <a:ext cx="2667000" cy="253916"/>
          </a:xfrm>
          <a:prstGeom prst="rect">
            <a:avLst/>
          </a:prstGeom>
          <a:noFill/>
          <a:ln w="9525">
            <a:noFill/>
            <a:miter lim="800000"/>
            <a:headEnd/>
            <a:tailEnd/>
          </a:ln>
        </p:spPr>
        <p:txBody>
          <a:bodyPr wrap="square">
            <a:spAutoFit/>
          </a:bodyPr>
          <a:lstStyle/>
          <a:p>
            <a:r>
              <a:rPr lang="en-US" sz="1050" dirty="0" smtClean="0"/>
              <a:t>(Image: </a:t>
            </a:r>
            <a:r>
              <a:rPr lang="en-US" sz="1050" dirty="0" err="1" smtClean="0"/>
              <a:t>Erniac</a:t>
            </a:r>
            <a:r>
              <a:rPr lang="en-US" sz="1050" dirty="0"/>
              <a:t>, “Media Centered”)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withEffect">
                                  <p:stCondLst>
                                    <p:cond delay="0"/>
                                  </p:stCondLst>
                                  <p:childTnLst>
                                    <p:animMotion origin="layout" path="M 0.84167 0.63333 L -3.33333E-6 3.33333E-6 " pathEditMode="relative" rAng="0" ptsTypes="AA">
                                      <p:cBhvr>
                                        <p:cTn id="6" dur="3000" fill="hold"/>
                                        <p:tgtEl>
                                          <p:spTgt spid="14342"/>
                                        </p:tgtEl>
                                        <p:attrNameLst>
                                          <p:attrName>ppt_x</p:attrName>
                                          <p:attrName>ppt_y</p:attrName>
                                        </p:attrNameLst>
                                      </p:cBhvr>
                                      <p:rCtr x="-421" y="-31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0" y="0"/>
            <a:ext cx="9144000" cy="6858000"/>
            <a:chOff x="2819400" y="1981200"/>
            <a:chExt cx="9144000" cy="6858000"/>
          </a:xfrm>
        </p:grpSpPr>
        <p:pic>
          <p:nvPicPr>
            <p:cNvPr id="18" name="Content Placeholder 3" descr="02.jpg"/>
            <p:cNvPicPr>
              <a:picLocks noChangeAspect="1"/>
            </p:cNvPicPr>
            <p:nvPr/>
          </p:nvPicPr>
          <p:blipFill>
            <a:blip r:embed="rId3" cstate="print"/>
            <a:srcRect t="58889"/>
            <a:stretch>
              <a:fillRect/>
            </a:stretch>
          </p:blipFill>
          <p:spPr bwMode="auto">
            <a:xfrm>
              <a:off x="2819400" y="5410200"/>
              <a:ext cx="9144000" cy="3429000"/>
            </a:xfrm>
            <a:prstGeom prst="rect">
              <a:avLst/>
            </a:prstGeom>
            <a:noFill/>
            <a:ln w="9525">
              <a:noFill/>
              <a:miter lim="800000"/>
              <a:headEnd/>
              <a:tailEnd/>
            </a:ln>
          </p:spPr>
        </p:pic>
        <p:pic>
          <p:nvPicPr>
            <p:cNvPr id="19" name="Content Placeholder 3" descr="03.jpg"/>
            <p:cNvPicPr>
              <a:picLocks noChangeAspect="1"/>
            </p:cNvPicPr>
            <p:nvPr/>
          </p:nvPicPr>
          <p:blipFill>
            <a:blip r:embed="rId4" cstate="print"/>
            <a:srcRect b="47778"/>
            <a:stretch>
              <a:fillRect/>
            </a:stretch>
          </p:blipFill>
          <p:spPr bwMode="auto">
            <a:xfrm>
              <a:off x="2819400" y="1981200"/>
              <a:ext cx="9144000" cy="3581400"/>
            </a:xfrm>
            <a:prstGeom prst="rect">
              <a:avLst/>
            </a:prstGeom>
            <a:noFill/>
            <a:ln w="9525">
              <a:noFill/>
              <a:miter lim="800000"/>
              <a:headEnd/>
              <a:tailEnd/>
            </a:ln>
          </p:spPr>
        </p:pic>
      </p:grpSp>
      <p:sp>
        <p:nvSpPr>
          <p:cNvPr id="7" name="Title 1"/>
          <p:cNvSpPr txBox="1">
            <a:spLocks/>
          </p:cNvSpPr>
          <p:nvPr/>
        </p:nvSpPr>
        <p:spPr>
          <a:xfrm>
            <a:off x="457200" y="152400"/>
            <a:ext cx="8229600" cy="1143000"/>
          </a:xfrm>
          <a:prstGeom prst="rect">
            <a:avLst/>
          </a:prstGeom>
        </p:spPr>
        <p:txBody>
          <a:bodyPr anchor="ctr">
            <a:normAutofit/>
          </a:bodyPr>
          <a:lstStyle/>
          <a:p>
            <a:pPr algn="ctr" fontAlgn="auto">
              <a:spcAft>
                <a:spcPts val="0"/>
              </a:spcAft>
              <a:defRPr/>
            </a:pPr>
            <a:r>
              <a:rPr lang="en-US" sz="4400" dirty="0">
                <a:latin typeface="+mj-lt"/>
                <a:ea typeface="+mj-ea"/>
                <a:cs typeface="+mj-cs"/>
              </a:rPr>
              <a:t>How to Implement the Big6</a:t>
            </a:r>
          </a:p>
        </p:txBody>
      </p:sp>
      <p:sp>
        <p:nvSpPr>
          <p:cNvPr id="15396" name="TextBox 7"/>
          <p:cNvSpPr txBox="1">
            <a:spLocks noChangeArrowheads="1"/>
          </p:cNvSpPr>
          <p:nvPr/>
        </p:nvSpPr>
        <p:spPr bwMode="auto">
          <a:xfrm>
            <a:off x="685800" y="1219200"/>
            <a:ext cx="7924800" cy="1262063"/>
          </a:xfrm>
          <a:prstGeom prst="rect">
            <a:avLst/>
          </a:prstGeom>
          <a:noFill/>
          <a:ln w="9525">
            <a:noFill/>
            <a:miter lim="800000"/>
            <a:headEnd/>
            <a:tailEnd/>
          </a:ln>
        </p:spPr>
        <p:txBody>
          <a:bodyPr>
            <a:spAutoFit/>
          </a:bodyPr>
          <a:lstStyle/>
          <a:p>
            <a:pPr algn="ctr"/>
            <a:endParaRPr lang="en-US" sz="1500">
              <a:latin typeface="Calibri" pitchFamily="34" charset="0"/>
            </a:endParaRPr>
          </a:p>
          <a:p>
            <a:pPr algn="ctr"/>
            <a:endParaRPr lang="en-US" sz="2500">
              <a:latin typeface="Calibri" pitchFamily="34" charset="0"/>
            </a:endParaRPr>
          </a:p>
          <a:p>
            <a:r>
              <a:rPr lang="en-US">
                <a:latin typeface="Calibri" pitchFamily="34" charset="0"/>
              </a:rPr>
              <a:t/>
            </a:r>
            <a:br>
              <a:rPr lang="en-US">
                <a:latin typeface="Calibri" pitchFamily="34" charset="0"/>
              </a:rPr>
            </a:br>
            <a:endParaRPr lang="en-US">
              <a:latin typeface="Calibri" pitchFamily="34" charset="0"/>
            </a:endParaRPr>
          </a:p>
        </p:txBody>
      </p:sp>
      <p:sp>
        <p:nvSpPr>
          <p:cNvPr id="9" name="TextBox 8"/>
          <p:cNvSpPr txBox="1"/>
          <p:nvPr/>
        </p:nvSpPr>
        <p:spPr>
          <a:xfrm>
            <a:off x="3810000" y="1295400"/>
            <a:ext cx="3352800" cy="477838"/>
          </a:xfrm>
          <a:prstGeom prst="rect">
            <a:avLst/>
          </a:prstGeom>
          <a:ln>
            <a:solidFill>
              <a:schemeClr val="bg1">
                <a:lumMod val="50000"/>
              </a:schemeClr>
            </a:solidFill>
          </a:ln>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en-US" sz="2500" cap="small" dirty="0"/>
              <a:t>Possible Projects</a:t>
            </a:r>
          </a:p>
        </p:txBody>
      </p:sp>
      <p:sp>
        <p:nvSpPr>
          <p:cNvPr id="12" name="Rectangle 11"/>
          <p:cNvSpPr>
            <a:spLocks noChangeArrowheads="1"/>
          </p:cNvSpPr>
          <p:nvPr/>
        </p:nvSpPr>
        <p:spPr bwMode="auto">
          <a:xfrm>
            <a:off x="3048000" y="3733800"/>
            <a:ext cx="5334000" cy="3596369"/>
          </a:xfrm>
          <a:prstGeom prst="rect">
            <a:avLst/>
          </a:prstGeom>
          <a:noFill/>
          <a:ln w="9525">
            <a:noFill/>
            <a:miter lim="800000"/>
            <a:headEnd/>
            <a:tailEnd/>
          </a:ln>
        </p:spPr>
        <p:txBody>
          <a:bodyPr>
            <a:spAutoFit/>
          </a:bodyPr>
          <a:lstStyle/>
          <a:p>
            <a:pPr marL="292100" indent="-177800">
              <a:lnSpc>
                <a:spcPct val="115000"/>
              </a:lnSpc>
              <a:buFont typeface="Arial" pitchFamily="34" charset="0"/>
              <a:buChar char="•"/>
              <a:defRPr/>
            </a:pPr>
            <a:r>
              <a:rPr lang="en-US" dirty="0">
                <a:latin typeface="+mn-lt"/>
                <a:ea typeface="Calibri" pitchFamily="34" charset="0"/>
                <a:cs typeface="Times New Roman" pitchFamily="18" charset="0"/>
              </a:rPr>
              <a:t>Explore the value of fresh water and present conservation techniques and benefits.</a:t>
            </a:r>
          </a:p>
          <a:p>
            <a:pPr marL="292100" indent="-177800">
              <a:lnSpc>
                <a:spcPct val="115000"/>
              </a:lnSpc>
              <a:buFont typeface="Arial" pitchFamily="34" charset="0"/>
              <a:buChar char="•"/>
              <a:defRPr/>
            </a:pPr>
            <a:r>
              <a:rPr lang="en-US" dirty="0">
                <a:latin typeface="+mn-lt"/>
                <a:ea typeface="Calibri" pitchFamily="34" charset="0"/>
                <a:cs typeface="Times New Roman" pitchFamily="18" charset="0"/>
              </a:rPr>
              <a:t> Build a water still and transform salt water into fresh water.</a:t>
            </a:r>
          </a:p>
          <a:p>
            <a:pPr marL="292100" indent="-177800">
              <a:lnSpc>
                <a:spcPct val="115000"/>
              </a:lnSpc>
              <a:buFont typeface="Arial" pitchFamily="34" charset="0"/>
              <a:buChar char="•"/>
              <a:defRPr/>
            </a:pPr>
            <a:r>
              <a:rPr lang="en-US" dirty="0">
                <a:latin typeface="+mn-lt"/>
                <a:ea typeface="Calibri" pitchFamily="34" charset="0"/>
                <a:cs typeface="Times New Roman" pitchFamily="18" charset="0"/>
              </a:rPr>
              <a:t> Explore the long term effects of the Gulf oil spill on the coastal swamps and develop preservation ideas.</a:t>
            </a:r>
          </a:p>
          <a:p>
            <a:pPr marL="292100" indent="-177800">
              <a:lnSpc>
                <a:spcPct val="115000"/>
              </a:lnSpc>
              <a:buFont typeface="Arial" pitchFamily="34" charset="0"/>
              <a:buChar char="•"/>
              <a:defRPr/>
            </a:pPr>
            <a:r>
              <a:rPr lang="en-US" dirty="0">
                <a:latin typeface="+mn-lt"/>
                <a:ea typeface="Calibri" pitchFamily="34" charset="0"/>
                <a:cs typeface="Times New Roman" pitchFamily="18" charset="0"/>
              </a:rPr>
              <a:t> </a:t>
            </a:r>
            <a:r>
              <a:rPr lang="en-US" dirty="0" smtClean="0">
                <a:latin typeface="+mn-lt"/>
                <a:ea typeface="Calibri" pitchFamily="34" charset="0"/>
                <a:cs typeface="Times New Roman" pitchFamily="18" charset="0"/>
              </a:rPr>
              <a:t>What caused the </a:t>
            </a:r>
            <a:r>
              <a:rPr lang="en-US" dirty="0">
                <a:latin typeface="+mn-lt"/>
              </a:rPr>
              <a:t>2004 </a:t>
            </a:r>
            <a:r>
              <a:rPr lang="en-US" dirty="0" smtClean="0">
                <a:latin typeface="+mn-lt"/>
              </a:rPr>
              <a:t>t</a:t>
            </a:r>
            <a:r>
              <a:rPr lang="en-US" dirty="0" smtClean="0">
                <a:latin typeface="+mn-lt"/>
                <a:ea typeface="Calibri" pitchFamily="34" charset="0"/>
                <a:cs typeface="Times New Roman" pitchFamily="18" charset="0"/>
              </a:rPr>
              <a:t>sunami </a:t>
            </a:r>
            <a:r>
              <a:rPr lang="en-US" dirty="0" smtClean="0">
                <a:latin typeface="+mn-lt"/>
              </a:rPr>
              <a:t>in the Indian Ocean and how were the coastal countries affected?</a:t>
            </a:r>
            <a:endParaRPr lang="en-US" dirty="0">
              <a:latin typeface="+mn-lt"/>
              <a:ea typeface="Calibri" pitchFamily="34" charset="0"/>
              <a:cs typeface="Times New Roman" pitchFamily="18" charset="0"/>
            </a:endParaRPr>
          </a:p>
          <a:p>
            <a:pPr algn="ctr">
              <a:lnSpc>
                <a:spcPct val="115000"/>
              </a:lnSpc>
              <a:defRPr/>
            </a:pPr>
            <a:endParaRPr lang="en-US" dirty="0">
              <a:latin typeface="Calibri" pitchFamily="34" charset="0"/>
              <a:ea typeface="Calibri" pitchFamily="34" charset="0"/>
              <a:cs typeface="Times New Roman" pitchFamily="18" charset="0"/>
            </a:endParaRPr>
          </a:p>
          <a:p>
            <a:pPr algn="ctr">
              <a:lnSpc>
                <a:spcPct val="115000"/>
              </a:lnSpc>
              <a:defRPr/>
            </a:pPr>
            <a:endParaRPr lang="en-US" dirty="0">
              <a:latin typeface="Calibri" pitchFamily="34" charset="0"/>
              <a:ea typeface="Calibri" pitchFamily="34" charset="0"/>
              <a:cs typeface="Times New Roman" pitchFamily="18" charset="0"/>
            </a:endParaRPr>
          </a:p>
          <a:p>
            <a:pPr algn="ctr">
              <a:lnSpc>
                <a:spcPct val="115000"/>
              </a:lnSpc>
              <a:defRPr/>
            </a:pPr>
            <a:endParaRPr lang="en-US" dirty="0">
              <a:latin typeface="Calibri" pitchFamily="34" charset="0"/>
              <a:ea typeface="Calibri" pitchFamily="34" charset="0"/>
              <a:cs typeface="Times New Roman" pitchFamily="18" charset="0"/>
            </a:endParaRPr>
          </a:p>
        </p:txBody>
      </p:sp>
      <p:sp>
        <p:nvSpPr>
          <p:cNvPr id="15399" name="Rectangle 15"/>
          <p:cNvSpPr>
            <a:spLocks noChangeArrowheads="1"/>
          </p:cNvSpPr>
          <p:nvPr/>
        </p:nvSpPr>
        <p:spPr bwMode="auto">
          <a:xfrm>
            <a:off x="304800" y="2108693"/>
            <a:ext cx="8534400" cy="710707"/>
          </a:xfrm>
          <a:prstGeom prst="rect">
            <a:avLst/>
          </a:prstGeom>
          <a:noFill/>
          <a:ln w="9525">
            <a:noFill/>
            <a:miter lim="800000"/>
            <a:headEnd/>
            <a:tailEnd/>
          </a:ln>
        </p:spPr>
        <p:txBody>
          <a:bodyPr wrap="square">
            <a:spAutoFit/>
          </a:bodyPr>
          <a:lstStyle/>
          <a:p>
            <a:pPr algn="ctr">
              <a:lnSpc>
                <a:spcPct val="115000"/>
              </a:lnSpc>
            </a:pPr>
            <a:r>
              <a:rPr lang="en-US" dirty="0">
                <a:latin typeface="Calibri" pitchFamily="34" charset="0"/>
                <a:ea typeface="Calibri" pitchFamily="34" charset="0"/>
                <a:cs typeface="Times New Roman" pitchFamily="18" charset="0"/>
              </a:rPr>
              <a:t>The Big6 can be implemented across the </a:t>
            </a:r>
            <a:r>
              <a:rPr lang="en-US" dirty="0" smtClean="0">
                <a:latin typeface="Calibri" pitchFamily="34" charset="0"/>
                <a:ea typeface="Calibri" pitchFamily="34" charset="0"/>
                <a:cs typeface="Times New Roman" pitchFamily="18" charset="0"/>
              </a:rPr>
              <a:t>curriculum.  </a:t>
            </a:r>
            <a:r>
              <a:rPr lang="en-US" dirty="0">
                <a:latin typeface="Calibri" pitchFamily="34" charset="0"/>
                <a:ea typeface="Calibri" pitchFamily="34" charset="0"/>
                <a:cs typeface="Times New Roman" pitchFamily="18" charset="0"/>
              </a:rPr>
              <a:t>Collaborate with your school librarian or media </a:t>
            </a:r>
            <a:r>
              <a:rPr lang="en-US" dirty="0" smtClean="0">
                <a:latin typeface="Calibri" pitchFamily="34" charset="0"/>
                <a:ea typeface="Calibri" pitchFamily="34" charset="0"/>
                <a:cs typeface="Times New Roman" pitchFamily="18" charset="0"/>
              </a:rPr>
              <a:t>specialist </a:t>
            </a:r>
            <a:r>
              <a:rPr lang="en-US" dirty="0">
                <a:latin typeface="Calibri" pitchFamily="34" charset="0"/>
                <a:ea typeface="Calibri" pitchFamily="34" charset="0"/>
                <a:cs typeface="Times New Roman" pitchFamily="18" charset="0"/>
              </a:rPr>
              <a:t>to discover more possibilities for inquiry-based learning.</a:t>
            </a:r>
          </a:p>
        </p:txBody>
      </p:sp>
      <p:sp>
        <p:nvSpPr>
          <p:cNvPr id="17" name="Rectangle 16"/>
          <p:cNvSpPr>
            <a:spLocks noChangeArrowheads="1"/>
          </p:cNvSpPr>
          <p:nvPr/>
        </p:nvSpPr>
        <p:spPr bwMode="auto">
          <a:xfrm>
            <a:off x="381000" y="2819400"/>
            <a:ext cx="8077200" cy="779444"/>
          </a:xfrm>
          <a:prstGeom prst="rect">
            <a:avLst/>
          </a:prstGeom>
          <a:noFill/>
          <a:ln w="9525">
            <a:noFill/>
            <a:miter lim="800000"/>
            <a:headEnd/>
            <a:tailEnd/>
          </a:ln>
        </p:spPr>
        <p:txBody>
          <a:bodyPr wrap="square">
            <a:spAutoFit/>
          </a:bodyPr>
          <a:lstStyle/>
          <a:p>
            <a:pPr algn="ctr">
              <a:lnSpc>
                <a:spcPct val="115000"/>
              </a:lnSpc>
            </a:pPr>
            <a:r>
              <a:rPr lang="en-US" sz="2000" dirty="0" smtClean="0">
                <a:latin typeface="Calibri" pitchFamily="34" charset="0"/>
                <a:ea typeface="Calibri" pitchFamily="34" charset="0"/>
                <a:cs typeface="Times New Roman" pitchFamily="18" charset="0"/>
              </a:rPr>
              <a:t>Follow the </a:t>
            </a:r>
            <a:r>
              <a:rPr lang="en-US" sz="2000" dirty="0">
                <a:latin typeface="Calibri" pitchFamily="34" charset="0"/>
                <a:ea typeface="Calibri" pitchFamily="34" charset="0"/>
                <a:cs typeface="Times New Roman" pitchFamily="18" charset="0"/>
              </a:rPr>
              <a:t>Big6 model to explore </a:t>
            </a:r>
            <a:r>
              <a:rPr lang="en-US" sz="2000" dirty="0" smtClean="0">
                <a:latin typeface="Calibri" pitchFamily="34" charset="0"/>
                <a:ea typeface="Calibri" pitchFamily="34" charset="0"/>
                <a:cs typeface="Times New Roman" pitchFamily="18" charset="0"/>
              </a:rPr>
              <a:t>the world around us. </a:t>
            </a:r>
          </a:p>
          <a:p>
            <a:pPr algn="ctr">
              <a:lnSpc>
                <a:spcPct val="115000"/>
              </a:lnSpc>
            </a:pPr>
            <a:r>
              <a:rPr lang="en-US" sz="2000" dirty="0" smtClean="0">
                <a:latin typeface="Calibri" pitchFamily="34" charset="0"/>
                <a:ea typeface="Calibri" pitchFamily="34" charset="0"/>
                <a:cs typeface="Times New Roman" pitchFamily="18" charset="0"/>
              </a:rPr>
              <a:t>Here are some </a:t>
            </a:r>
            <a:r>
              <a:rPr lang="en-US" sz="2000" dirty="0">
                <a:latin typeface="Calibri" pitchFamily="34" charset="0"/>
                <a:ea typeface="Calibri" pitchFamily="34" charset="0"/>
                <a:cs typeface="Times New Roman" pitchFamily="18" charset="0"/>
              </a:rPr>
              <a:t>possible projects </a:t>
            </a:r>
            <a:r>
              <a:rPr lang="en-US" sz="2000" dirty="0" smtClean="0">
                <a:latin typeface="Calibri" pitchFamily="34" charset="0"/>
                <a:ea typeface="Calibri" pitchFamily="34" charset="0"/>
                <a:cs typeface="Times New Roman" pitchFamily="18" charset="0"/>
              </a:rPr>
              <a:t>to do with </a:t>
            </a:r>
            <a:r>
              <a:rPr lang="en-US" sz="2000" dirty="0">
                <a:latin typeface="Calibri" pitchFamily="34" charset="0"/>
                <a:ea typeface="Calibri" pitchFamily="34" charset="0"/>
                <a:cs typeface="Times New Roman" pitchFamily="18" charset="0"/>
              </a:rPr>
              <a:t>your students: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3000"/>
                                        <p:tgtEl>
                                          <p:spTgt spid="17"/>
                                        </p:tgtEl>
                                      </p:cBhvr>
                                    </p:animEffect>
                                    <p:anim calcmode="lin" valueType="num">
                                      <p:cBhvr>
                                        <p:cTn id="8" dur="3000" fill="hold"/>
                                        <p:tgtEl>
                                          <p:spTgt spid="17"/>
                                        </p:tgtEl>
                                        <p:attrNameLst>
                                          <p:attrName>ppt_x</p:attrName>
                                        </p:attrNameLst>
                                      </p:cBhvr>
                                      <p:tavLst>
                                        <p:tav tm="0">
                                          <p:val>
                                            <p:strVal val="#ppt_x"/>
                                          </p:val>
                                        </p:tav>
                                        <p:tav tm="100000">
                                          <p:val>
                                            <p:strVal val="#ppt_x"/>
                                          </p:val>
                                        </p:tav>
                                      </p:tavLst>
                                    </p:anim>
                                    <p:anim calcmode="lin" valueType="num">
                                      <p:cBhvr>
                                        <p:cTn id="9" dur="3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0" presetClass="entr" presetSubtype="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600" decel="100000"/>
                                        <p:tgtEl>
                                          <p:spTgt spid="12"/>
                                        </p:tgtEl>
                                      </p:cBhvr>
                                    </p:animEffect>
                                    <p:anim calcmode="lin" valueType="num">
                                      <p:cBhvr>
                                        <p:cTn id="15" dur="1600" decel="100000" fill="hold"/>
                                        <p:tgtEl>
                                          <p:spTgt spid="12"/>
                                        </p:tgtEl>
                                        <p:attrNameLst>
                                          <p:attrName>style.rotation</p:attrName>
                                        </p:attrNameLst>
                                      </p:cBhvr>
                                      <p:tavLst>
                                        <p:tav tm="0">
                                          <p:val>
                                            <p:fltVal val="-90"/>
                                          </p:val>
                                        </p:tav>
                                        <p:tav tm="100000">
                                          <p:val>
                                            <p:fltVal val="0"/>
                                          </p:val>
                                        </p:tav>
                                      </p:tavLst>
                                    </p:anim>
                                    <p:anim calcmode="lin" valueType="num">
                                      <p:cBhvr>
                                        <p:cTn id="16" dur="1600" decel="100000" fill="hold"/>
                                        <p:tgtEl>
                                          <p:spTgt spid="12"/>
                                        </p:tgtEl>
                                        <p:attrNameLst>
                                          <p:attrName>ppt_x</p:attrName>
                                        </p:attrNameLst>
                                      </p:cBhvr>
                                      <p:tavLst>
                                        <p:tav tm="0">
                                          <p:val>
                                            <p:strVal val="#ppt_x+0.4"/>
                                          </p:val>
                                        </p:tav>
                                        <p:tav tm="100000">
                                          <p:val>
                                            <p:strVal val="#ppt_x-0.05"/>
                                          </p:val>
                                        </p:tav>
                                      </p:tavLst>
                                    </p:anim>
                                    <p:anim calcmode="lin" valueType="num">
                                      <p:cBhvr>
                                        <p:cTn id="17" dur="1600" decel="100000" fill="hold"/>
                                        <p:tgtEl>
                                          <p:spTgt spid="12"/>
                                        </p:tgtEl>
                                        <p:attrNameLst>
                                          <p:attrName>ppt_y</p:attrName>
                                        </p:attrNameLst>
                                      </p:cBhvr>
                                      <p:tavLst>
                                        <p:tav tm="0">
                                          <p:val>
                                            <p:strVal val="#ppt_y-0.4"/>
                                          </p:val>
                                        </p:tav>
                                        <p:tav tm="100000">
                                          <p:val>
                                            <p:strVal val="#ppt_y+0.1"/>
                                          </p:val>
                                        </p:tav>
                                      </p:tavLst>
                                    </p:anim>
                                    <p:anim calcmode="lin" valueType="num">
                                      <p:cBhvr>
                                        <p:cTn id="18" dur="400" accel="100000" fill="hold">
                                          <p:stCondLst>
                                            <p:cond delay="1600"/>
                                          </p:stCondLst>
                                        </p:cTn>
                                        <p:tgtEl>
                                          <p:spTgt spid="12"/>
                                        </p:tgtEl>
                                        <p:attrNameLst>
                                          <p:attrName>ppt_x</p:attrName>
                                        </p:attrNameLst>
                                      </p:cBhvr>
                                      <p:tavLst>
                                        <p:tav tm="0">
                                          <p:val>
                                            <p:strVal val="#ppt_x-0.05"/>
                                          </p:val>
                                        </p:tav>
                                        <p:tav tm="100000">
                                          <p:val>
                                            <p:strVal val="#ppt_x"/>
                                          </p:val>
                                        </p:tav>
                                      </p:tavLst>
                                    </p:anim>
                                    <p:anim calcmode="lin" valueType="num">
                                      <p:cBhvr>
                                        <p:cTn id="19" dur="400" accel="100000" fill="hold">
                                          <p:stCondLst>
                                            <p:cond delay="1600"/>
                                          </p:stCondLst>
                                        </p:cTn>
                                        <p:tgtEl>
                                          <p:spTgt spid="12"/>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3" descr="01.jpg"/>
          <p:cNvPicPr>
            <a:picLocks noChangeAspect="1"/>
          </p:cNvPicPr>
          <p:nvPr/>
        </p:nvPicPr>
        <p:blipFill>
          <a:blip r:embed="rId3" cstate="print"/>
          <a:srcRect/>
          <a:stretch>
            <a:fillRect/>
          </a:stretch>
        </p:blipFill>
        <p:spPr bwMode="auto">
          <a:xfrm>
            <a:off x="0" y="15875"/>
            <a:ext cx="9144000" cy="6842125"/>
          </a:xfrm>
          <a:prstGeom prst="rect">
            <a:avLst/>
          </a:prstGeom>
          <a:noFill/>
          <a:ln w="9525">
            <a:noFill/>
            <a:miter lim="800000"/>
            <a:headEnd/>
            <a:tailEnd/>
          </a:ln>
        </p:spPr>
      </p:pic>
      <p:sp>
        <p:nvSpPr>
          <p:cNvPr id="15363" name="TextBox 1"/>
          <p:cNvSpPr txBox="1">
            <a:spLocks noChangeArrowheads="1"/>
          </p:cNvSpPr>
          <p:nvPr/>
        </p:nvSpPr>
        <p:spPr bwMode="auto">
          <a:xfrm>
            <a:off x="304800" y="453747"/>
            <a:ext cx="8534400" cy="3508653"/>
          </a:xfrm>
          <a:prstGeom prst="rect">
            <a:avLst/>
          </a:prstGeom>
          <a:noFill/>
          <a:ln w="9525">
            <a:noFill/>
            <a:miter lim="800000"/>
            <a:headEnd/>
            <a:tailEnd/>
          </a:ln>
        </p:spPr>
        <p:txBody>
          <a:bodyPr wrap="square">
            <a:spAutoFit/>
          </a:bodyPr>
          <a:lstStyle/>
          <a:p>
            <a:pPr algn="ctr"/>
            <a:r>
              <a:rPr lang="en-US" sz="4000" dirty="0"/>
              <a:t>Kat Gullahorn </a:t>
            </a:r>
            <a:r>
              <a:rPr lang="en-US" sz="4000" dirty="0" smtClean="0"/>
              <a:t>&amp; Deanne </a:t>
            </a:r>
            <a:r>
              <a:rPr lang="en-US" sz="4000" dirty="0"/>
              <a:t>May</a:t>
            </a:r>
          </a:p>
          <a:p>
            <a:endParaRPr lang="en-US" dirty="0"/>
          </a:p>
          <a:p>
            <a:pPr algn="ctr"/>
            <a:r>
              <a:rPr lang="en-US" sz="3200" dirty="0"/>
              <a:t>A2.4 Persuasive Presentation</a:t>
            </a:r>
          </a:p>
          <a:p>
            <a:pPr algn="ctr"/>
            <a:r>
              <a:rPr lang="en-US" sz="3200" dirty="0"/>
              <a:t>Fall </a:t>
            </a:r>
            <a:r>
              <a:rPr lang="en-US" sz="3200" dirty="0" smtClean="0"/>
              <a:t>2010</a:t>
            </a:r>
          </a:p>
          <a:p>
            <a:pPr algn="ctr"/>
            <a:endParaRPr lang="en-US" sz="2800" dirty="0"/>
          </a:p>
          <a:p>
            <a:pPr algn="ctr"/>
            <a:r>
              <a:rPr lang="en-US" dirty="0"/>
              <a:t>LS </a:t>
            </a:r>
            <a:r>
              <a:rPr lang="en-US" dirty="0" smtClean="0"/>
              <a:t>5443.22</a:t>
            </a:r>
            <a:br>
              <a:rPr lang="en-US" dirty="0" smtClean="0"/>
            </a:br>
            <a:r>
              <a:rPr lang="en-US" dirty="0" smtClean="0"/>
              <a:t>Librarians as Instructional Partners</a:t>
            </a:r>
            <a:endParaRPr lang="en-US" dirty="0"/>
          </a:p>
          <a:p>
            <a:pPr algn="ctr"/>
            <a:r>
              <a:rPr lang="en-US" dirty="0"/>
              <a:t>Dr. Judy </a:t>
            </a:r>
            <a:r>
              <a:rPr lang="en-US" dirty="0" smtClean="0"/>
              <a:t>Moreillon</a:t>
            </a:r>
            <a:endParaRPr lang="en-US" dirty="0"/>
          </a:p>
          <a:p>
            <a:pPr algn="ctr"/>
            <a:r>
              <a:rPr lang="en-US" dirty="0" smtClean="0"/>
              <a:t>Texas Woman’s University</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3" descr="02.jpg"/>
          <p:cNvPicPr>
            <a:picLocks noChangeAspect="1"/>
          </p:cNvPicPr>
          <p:nvPr/>
        </p:nvPicPr>
        <p:blipFill>
          <a:blip r:embed="rId3" cstate="print">
            <a:clrChange>
              <a:clrFrom>
                <a:srgbClr val="FFFFFF"/>
              </a:clrFrom>
              <a:clrTo>
                <a:srgbClr val="FFFFFF">
                  <a:alpha val="0"/>
                </a:srgbClr>
              </a:clrTo>
            </a:clrChange>
          </a:blip>
          <a:srcRect r="68932" b="38462"/>
          <a:stretch>
            <a:fillRect/>
          </a:stretch>
        </p:blipFill>
        <p:spPr bwMode="auto">
          <a:xfrm>
            <a:off x="0" y="0"/>
            <a:ext cx="3124200" cy="7696200"/>
          </a:xfrm>
          <a:prstGeom prst="rect">
            <a:avLst/>
          </a:prstGeom>
          <a:noFill/>
          <a:ln w="9525">
            <a:noFill/>
            <a:miter lim="800000"/>
            <a:headEnd/>
            <a:tailEnd/>
          </a:ln>
        </p:spPr>
      </p:pic>
      <p:pic>
        <p:nvPicPr>
          <p:cNvPr id="8" name="Content Placeholder 3" descr="03.jpg"/>
          <p:cNvPicPr>
            <a:picLocks noChangeAspect="1"/>
          </p:cNvPicPr>
          <p:nvPr/>
        </p:nvPicPr>
        <p:blipFill>
          <a:blip r:embed="rId4" cstate="print">
            <a:clrChange>
              <a:clrFrom>
                <a:srgbClr val="FFFFFF"/>
              </a:clrFrom>
              <a:clrTo>
                <a:srgbClr val="FFFFFF">
                  <a:alpha val="0"/>
                </a:srgbClr>
              </a:clrTo>
            </a:clrChange>
          </a:blip>
          <a:srcRect b="72222"/>
          <a:stretch>
            <a:fillRect/>
          </a:stretch>
        </p:blipFill>
        <p:spPr bwMode="auto">
          <a:xfrm>
            <a:off x="0" y="0"/>
            <a:ext cx="9144000" cy="1524000"/>
          </a:xfrm>
          <a:prstGeom prst="rect">
            <a:avLst/>
          </a:prstGeom>
          <a:noFill/>
          <a:ln w="9525">
            <a:noFill/>
            <a:miter lim="800000"/>
            <a:headEnd/>
            <a:tailEnd/>
          </a:ln>
        </p:spPr>
      </p:pic>
      <p:pic>
        <p:nvPicPr>
          <p:cNvPr id="9" name="Content Placeholder 3" descr="02.jpg"/>
          <p:cNvPicPr>
            <a:picLocks noChangeAspect="1"/>
          </p:cNvPicPr>
          <p:nvPr/>
        </p:nvPicPr>
        <p:blipFill>
          <a:blip r:embed="rId3" cstate="print">
            <a:clrChange>
              <a:clrFrom>
                <a:srgbClr val="FFFFFF"/>
              </a:clrFrom>
              <a:clrTo>
                <a:srgbClr val="FFFFFF">
                  <a:alpha val="0"/>
                </a:srgbClr>
              </a:clrTo>
            </a:clrChange>
          </a:blip>
          <a:srcRect t="78988"/>
          <a:stretch>
            <a:fillRect/>
          </a:stretch>
        </p:blipFill>
        <p:spPr bwMode="auto">
          <a:xfrm>
            <a:off x="-1" y="5105401"/>
            <a:ext cx="9483727" cy="1752600"/>
          </a:xfrm>
          <a:prstGeom prst="rect">
            <a:avLst/>
          </a:prstGeom>
          <a:noFill/>
          <a:ln w="9525">
            <a:noFill/>
            <a:miter lim="800000"/>
            <a:headEnd/>
            <a:tailEnd/>
          </a:ln>
        </p:spPr>
      </p:pic>
      <p:sp>
        <p:nvSpPr>
          <p:cNvPr id="16387" name="Title 1"/>
          <p:cNvSpPr>
            <a:spLocks noGrp="1"/>
          </p:cNvSpPr>
          <p:nvPr>
            <p:ph type="title"/>
          </p:nvPr>
        </p:nvSpPr>
        <p:spPr>
          <a:xfrm>
            <a:off x="457200" y="0"/>
            <a:ext cx="8229600" cy="1143000"/>
          </a:xfrm>
        </p:spPr>
        <p:txBody>
          <a:bodyPr/>
          <a:lstStyle/>
          <a:p>
            <a:pPr eaLnBrk="1" hangingPunct="1"/>
            <a:r>
              <a:rPr lang="en-US" dirty="0" smtClean="0"/>
              <a:t>Works Cited</a:t>
            </a:r>
          </a:p>
        </p:txBody>
      </p:sp>
      <p:sp>
        <p:nvSpPr>
          <p:cNvPr id="13316" name="TextBox 4"/>
          <p:cNvSpPr txBox="1">
            <a:spLocks noChangeArrowheads="1"/>
          </p:cNvSpPr>
          <p:nvPr/>
        </p:nvSpPr>
        <p:spPr bwMode="auto">
          <a:xfrm>
            <a:off x="2667000" y="1447800"/>
            <a:ext cx="6477000" cy="5816977"/>
          </a:xfrm>
          <a:prstGeom prst="rect">
            <a:avLst/>
          </a:prstGeom>
          <a:noFill/>
          <a:ln w="9525">
            <a:noFill/>
            <a:miter lim="800000"/>
            <a:headEnd/>
            <a:tailEnd/>
          </a:ln>
        </p:spPr>
        <p:txBody>
          <a:bodyPr wrap="square">
            <a:spAutoFit/>
          </a:bodyPr>
          <a:lstStyle/>
          <a:p>
            <a:pPr marL="457200" indent="-457200">
              <a:tabLst>
                <a:tab pos="285750" algn="l"/>
              </a:tabLst>
              <a:defRPr/>
            </a:pPr>
            <a:r>
              <a:rPr lang="en-US" sz="1700" dirty="0">
                <a:latin typeface="Arial" pitchFamily="34" charset="0"/>
                <a:cs typeface="Arial" pitchFamily="34" charset="0"/>
              </a:rPr>
              <a:t>Eisenberg, Mike. </a:t>
            </a:r>
            <a:r>
              <a:rPr lang="en-US" sz="1700" i="1" dirty="0">
                <a:latin typeface="Arial" pitchFamily="34" charset="0"/>
                <a:cs typeface="Arial" pitchFamily="34" charset="0"/>
              </a:rPr>
              <a:t>The Big6: Information &amp; Technology Skills for Student Achievement</a:t>
            </a:r>
            <a:r>
              <a:rPr lang="en-US" sz="1700" dirty="0">
                <a:latin typeface="Arial" pitchFamily="34" charset="0"/>
                <a:cs typeface="Arial" pitchFamily="34" charset="0"/>
              </a:rPr>
              <a:t>. 2007. Web. 10 Oct. 2010.</a:t>
            </a:r>
          </a:p>
          <a:p>
            <a:pPr marL="457200" indent="-457200">
              <a:tabLst>
                <a:tab pos="285750" algn="l"/>
              </a:tabLst>
              <a:defRPr/>
            </a:pPr>
            <a:endParaRPr lang="en-US" sz="1700" dirty="0">
              <a:latin typeface="Arial" pitchFamily="34" charset="0"/>
              <a:cs typeface="Arial" pitchFamily="34" charset="0"/>
            </a:endParaRPr>
          </a:p>
          <a:p>
            <a:pPr marL="457200" indent="-457200">
              <a:tabLst>
                <a:tab pos="285750" algn="l"/>
              </a:tabLst>
              <a:defRPr/>
            </a:pPr>
            <a:r>
              <a:rPr lang="en-US" sz="1700" dirty="0">
                <a:latin typeface="Arial" pitchFamily="34" charset="0"/>
                <a:cs typeface="Arial" pitchFamily="34" charset="0"/>
              </a:rPr>
              <a:t>Eisenberg, Michael  and Robert E. Berkowitz. </a:t>
            </a:r>
            <a:r>
              <a:rPr lang="en-US" sz="1700" i="1" dirty="0">
                <a:latin typeface="Arial" pitchFamily="34" charset="0"/>
                <a:cs typeface="Arial" pitchFamily="34" charset="0"/>
              </a:rPr>
              <a:t>The Big6</a:t>
            </a:r>
            <a:r>
              <a:rPr lang="en-US" sz="1700" dirty="0">
                <a:latin typeface="Arial" pitchFamily="34" charset="0"/>
                <a:cs typeface="Arial" pitchFamily="34" charset="0"/>
              </a:rPr>
              <a:t>. 2010. Web. 18 Oct. 2010. </a:t>
            </a:r>
          </a:p>
          <a:p>
            <a:pPr marL="457200" indent="-457200">
              <a:tabLst>
                <a:tab pos="285750" algn="l"/>
              </a:tabLst>
              <a:defRPr/>
            </a:pPr>
            <a:endParaRPr lang="en-US" sz="1700" dirty="0">
              <a:latin typeface="Arial" pitchFamily="34" charset="0"/>
              <a:cs typeface="Arial" pitchFamily="34" charset="0"/>
            </a:endParaRPr>
          </a:p>
          <a:p>
            <a:pPr marL="457200" indent="-457200">
              <a:tabLst>
                <a:tab pos="285750" algn="l"/>
              </a:tabLst>
              <a:defRPr/>
            </a:pPr>
            <a:r>
              <a:rPr lang="en-US" sz="1700" dirty="0" err="1">
                <a:latin typeface="Arial" pitchFamily="34" charset="0"/>
                <a:cs typeface="Arial" pitchFamily="34" charset="0"/>
              </a:rPr>
              <a:t>Erniec</a:t>
            </a:r>
            <a:r>
              <a:rPr lang="en-US" sz="1700" dirty="0">
                <a:latin typeface="Arial" pitchFamily="34" charset="0"/>
                <a:cs typeface="Arial" pitchFamily="34" charset="0"/>
              </a:rPr>
              <a:t>. </a:t>
            </a:r>
            <a:r>
              <a:rPr lang="en-US" sz="1700" i="1" dirty="0">
                <a:latin typeface="Arial" pitchFamily="34" charset="0"/>
                <a:cs typeface="Arial" pitchFamily="34" charset="0"/>
              </a:rPr>
              <a:t>Media Centered: Theory and Practice of School Librarianship</a:t>
            </a:r>
            <a:r>
              <a:rPr lang="en-US" sz="1700" dirty="0">
                <a:latin typeface="Arial" pitchFamily="34" charset="0"/>
                <a:cs typeface="Arial" pitchFamily="34" charset="0"/>
              </a:rPr>
              <a:t>. </a:t>
            </a:r>
            <a:r>
              <a:rPr lang="en-US" sz="1700" dirty="0" err="1">
                <a:latin typeface="Arial" pitchFamily="34" charset="0"/>
                <a:cs typeface="Arial" pitchFamily="34" charset="0"/>
              </a:rPr>
              <a:t>WordPress</a:t>
            </a:r>
            <a:r>
              <a:rPr lang="en-US" sz="1700" dirty="0">
                <a:latin typeface="Arial" pitchFamily="34" charset="0"/>
                <a:cs typeface="Arial" pitchFamily="34" charset="0"/>
              </a:rPr>
              <a:t>, 2008. Web. 18 Oct. 2010. </a:t>
            </a:r>
          </a:p>
          <a:p>
            <a:pPr marL="457200" indent="-457200">
              <a:tabLst>
                <a:tab pos="285750" algn="l"/>
              </a:tabLst>
              <a:defRPr/>
            </a:pPr>
            <a:endParaRPr lang="en-US" sz="1700" dirty="0">
              <a:latin typeface="Arial" pitchFamily="34" charset="0"/>
              <a:cs typeface="Arial" pitchFamily="34" charset="0"/>
            </a:endParaRPr>
          </a:p>
          <a:p>
            <a:pPr marL="457200" indent="-457200">
              <a:tabLst>
                <a:tab pos="285750" algn="l"/>
              </a:tabLst>
              <a:defRPr/>
            </a:pPr>
            <a:r>
              <a:rPr lang="en-US" sz="1700" dirty="0">
                <a:latin typeface="Arial" pitchFamily="34" charset="0"/>
                <a:cs typeface="Arial" pitchFamily="34" charset="0"/>
              </a:rPr>
              <a:t>Jansen, Barbara A. “Differentiating Instruction in the Primary Grades with the Big6.” </a:t>
            </a:r>
            <a:r>
              <a:rPr lang="en-US" sz="1700" i="1" dirty="0">
                <a:latin typeface="Arial" pitchFamily="34" charset="0"/>
                <a:cs typeface="Arial" pitchFamily="34" charset="0"/>
              </a:rPr>
              <a:t>Library Media Connection</a:t>
            </a:r>
            <a:r>
              <a:rPr lang="en-US" sz="1700" dirty="0">
                <a:latin typeface="Arial" pitchFamily="34" charset="0"/>
                <a:cs typeface="Arial" pitchFamily="34" charset="0"/>
              </a:rPr>
              <a:t> 27.4 (2009): 32 – 33. Web. 8 Oct. 2010.</a:t>
            </a:r>
          </a:p>
          <a:p>
            <a:pPr marL="457200" indent="-457200">
              <a:tabLst>
                <a:tab pos="285750" algn="l"/>
              </a:tabLst>
              <a:defRPr/>
            </a:pPr>
            <a:endParaRPr lang="en-US" sz="1700" dirty="0">
              <a:latin typeface="Arial" pitchFamily="34" charset="0"/>
              <a:cs typeface="Arial" pitchFamily="34" charset="0"/>
            </a:endParaRPr>
          </a:p>
          <a:p>
            <a:pPr marL="457200" indent="-457200">
              <a:tabLst>
                <a:tab pos="285750" algn="l"/>
              </a:tabLst>
              <a:defRPr/>
            </a:pPr>
            <a:r>
              <a:rPr lang="en-US" sz="1700" dirty="0">
                <a:latin typeface="Arial" pitchFamily="34" charset="0"/>
                <a:cs typeface="Arial" pitchFamily="34" charset="0"/>
              </a:rPr>
              <a:t>Jansen, Barbara A. </a:t>
            </a:r>
            <a:r>
              <a:rPr lang="en-US" sz="1700" i="1" dirty="0">
                <a:latin typeface="Arial" pitchFamily="34" charset="0"/>
                <a:cs typeface="Arial" pitchFamily="34" charset="0"/>
              </a:rPr>
              <a:t>The Big6 Goes Primary: Teaching Information and Communications Technology Skills in Grades K – 3</a:t>
            </a:r>
            <a:r>
              <a:rPr lang="en-US" sz="1700" dirty="0">
                <a:latin typeface="Arial" pitchFamily="34" charset="0"/>
                <a:cs typeface="Arial" pitchFamily="34" charset="0"/>
              </a:rPr>
              <a:t>. Santa Barbara, CA: </a:t>
            </a:r>
            <a:r>
              <a:rPr lang="en-US" sz="1700" dirty="0" err="1">
                <a:latin typeface="Arial" pitchFamily="34" charset="0"/>
                <a:cs typeface="Arial" pitchFamily="34" charset="0"/>
              </a:rPr>
              <a:t>Linworth</a:t>
            </a:r>
            <a:r>
              <a:rPr lang="en-US" sz="1700" dirty="0">
                <a:latin typeface="Arial" pitchFamily="34" charset="0"/>
                <a:cs typeface="Arial" pitchFamily="34" charset="0"/>
              </a:rPr>
              <a:t> Publishing, Inc., 2009. Print.</a:t>
            </a:r>
          </a:p>
          <a:p>
            <a:pPr marL="457200" indent="-457200">
              <a:tabLst>
                <a:tab pos="285750" algn="l"/>
              </a:tabLst>
              <a:defRPr/>
            </a:pPr>
            <a:endParaRPr lang="en-US" sz="1700" i="1" dirty="0">
              <a:latin typeface="Arial" pitchFamily="34" charset="0"/>
              <a:cs typeface="Arial" pitchFamily="34" charset="0"/>
            </a:endParaRPr>
          </a:p>
          <a:p>
            <a:pPr marL="457200" indent="-457200">
              <a:tabLst>
                <a:tab pos="285750" algn="l"/>
              </a:tabLst>
              <a:defRPr/>
            </a:pPr>
            <a:r>
              <a:rPr lang="en-US" sz="1700" dirty="0">
                <a:latin typeface="Arial" pitchFamily="34" charset="0"/>
                <a:cs typeface="Arial" pitchFamily="34" charset="0"/>
              </a:rPr>
              <a:t>Needham, J. "Meeting the New </a:t>
            </a:r>
            <a:r>
              <a:rPr lang="en-US" sz="1700" dirty="0" err="1">
                <a:latin typeface="Arial" pitchFamily="34" charset="0"/>
                <a:cs typeface="Arial" pitchFamily="34" charset="0"/>
              </a:rPr>
              <a:t>AASL</a:t>
            </a:r>
            <a:r>
              <a:rPr lang="en-US" sz="1700" dirty="0">
                <a:latin typeface="Arial" pitchFamily="34" charset="0"/>
                <a:cs typeface="Arial" pitchFamily="34" charset="0"/>
              </a:rPr>
              <a:t> Standards for the 21st-Century Learner via Big6 Problem Solving." Library Media Connection 28.6 (2010): 42 – 43. Web. 8 Oct. 2010.</a:t>
            </a:r>
          </a:p>
          <a:p>
            <a:pPr marL="463550" indent="-463550">
              <a:defRPr/>
            </a:pPr>
            <a:endParaRPr lang="en-US" sz="1600" dirty="0">
              <a:latin typeface="Calibri" pitchFamily="34" charset="0"/>
            </a:endParaRPr>
          </a:p>
          <a:p>
            <a:pPr>
              <a:defRPr/>
            </a:pPr>
            <a:endParaRPr lang="en-US" sz="1600" i="1" dirty="0">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3316"/>
                                        </p:tgtEl>
                                        <p:attrNameLst>
                                          <p:attrName>style.visibility</p:attrName>
                                        </p:attrNameLst>
                                      </p:cBhvr>
                                      <p:to>
                                        <p:strVal val="visible"/>
                                      </p:to>
                                    </p:set>
                                    <p:anim calcmode="lin" valueType="num">
                                      <p:cBhvr>
                                        <p:cTn id="7" dur="2000" fill="hold"/>
                                        <p:tgtEl>
                                          <p:spTgt spid="13316"/>
                                        </p:tgtEl>
                                        <p:attrNameLst>
                                          <p:attrName>ppt_w</p:attrName>
                                        </p:attrNameLst>
                                      </p:cBhvr>
                                      <p:tavLst>
                                        <p:tav tm="0">
                                          <p:val>
                                            <p:fltVal val="0"/>
                                          </p:val>
                                        </p:tav>
                                        <p:tav tm="100000">
                                          <p:val>
                                            <p:strVal val="#ppt_w"/>
                                          </p:val>
                                        </p:tav>
                                      </p:tavLst>
                                    </p:anim>
                                    <p:anim calcmode="lin" valueType="num">
                                      <p:cBhvr>
                                        <p:cTn id="8" dur="2000" fill="hold"/>
                                        <p:tgtEl>
                                          <p:spTgt spid="1331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0" y="228600"/>
            <a:ext cx="9144000" cy="6858000"/>
            <a:chOff x="2819400" y="1981200"/>
            <a:chExt cx="9144000" cy="6858000"/>
          </a:xfrm>
        </p:grpSpPr>
        <p:pic>
          <p:nvPicPr>
            <p:cNvPr id="10" name="Content Placeholder 3" descr="02.jpg"/>
            <p:cNvPicPr>
              <a:picLocks noChangeAspect="1"/>
            </p:cNvPicPr>
            <p:nvPr/>
          </p:nvPicPr>
          <p:blipFill>
            <a:blip r:embed="rId3" cstate="print"/>
            <a:srcRect t="58889"/>
            <a:stretch>
              <a:fillRect/>
            </a:stretch>
          </p:blipFill>
          <p:spPr bwMode="auto">
            <a:xfrm>
              <a:off x="2819400" y="5410200"/>
              <a:ext cx="9144000" cy="3429000"/>
            </a:xfrm>
            <a:prstGeom prst="rect">
              <a:avLst/>
            </a:prstGeom>
            <a:noFill/>
            <a:ln w="9525">
              <a:noFill/>
              <a:miter lim="800000"/>
              <a:headEnd/>
              <a:tailEnd/>
            </a:ln>
          </p:spPr>
        </p:pic>
        <p:pic>
          <p:nvPicPr>
            <p:cNvPr id="11" name="Content Placeholder 3" descr="03.jpg"/>
            <p:cNvPicPr>
              <a:picLocks noChangeAspect="1"/>
            </p:cNvPicPr>
            <p:nvPr/>
          </p:nvPicPr>
          <p:blipFill>
            <a:blip r:embed="rId4" cstate="print"/>
            <a:srcRect b="47778"/>
            <a:stretch>
              <a:fillRect/>
            </a:stretch>
          </p:blipFill>
          <p:spPr bwMode="auto">
            <a:xfrm>
              <a:off x="2819400" y="1981200"/>
              <a:ext cx="9144000" cy="3581400"/>
            </a:xfrm>
            <a:prstGeom prst="rect">
              <a:avLst/>
            </a:prstGeom>
            <a:noFill/>
            <a:ln w="9525">
              <a:noFill/>
              <a:miter lim="800000"/>
              <a:headEnd/>
              <a:tailEnd/>
            </a:ln>
          </p:spPr>
        </p:pic>
      </p:grpSp>
      <p:sp>
        <p:nvSpPr>
          <p:cNvPr id="3076" name="TextBox 4"/>
          <p:cNvSpPr txBox="1">
            <a:spLocks noChangeArrowheads="1"/>
          </p:cNvSpPr>
          <p:nvPr/>
        </p:nvSpPr>
        <p:spPr bwMode="auto">
          <a:xfrm>
            <a:off x="609600" y="2343150"/>
            <a:ext cx="8686800" cy="4331955"/>
          </a:xfrm>
          <a:prstGeom prst="rect">
            <a:avLst/>
          </a:prstGeom>
          <a:noFill/>
          <a:ln w="9525">
            <a:noFill/>
            <a:miter lim="800000"/>
            <a:headEnd/>
            <a:tailEnd/>
          </a:ln>
        </p:spPr>
        <p:txBody>
          <a:bodyPr wrap="square">
            <a:spAutoFit/>
          </a:bodyPr>
          <a:lstStyle/>
          <a:p>
            <a:pPr algn="ctr">
              <a:defRPr/>
            </a:pPr>
            <a:r>
              <a:rPr lang="en-US" sz="2400" dirty="0">
                <a:latin typeface="Calibri" pitchFamily="34" charset="0"/>
              </a:rPr>
              <a:t>The Big6 is an inquiry-based research model developed by Mike Eisenberg and Bob Berkowitz.  Deriving its name from the six research steps that make up the model, the Big6 guides users through the following processes:</a:t>
            </a:r>
          </a:p>
          <a:p>
            <a:pPr algn="ctr">
              <a:defRPr/>
            </a:pPr>
            <a:endParaRPr lang="en-US" sz="1000" dirty="0">
              <a:latin typeface="Calibri" pitchFamily="34" charset="0"/>
            </a:endParaRPr>
          </a:p>
          <a:p>
            <a:pPr marL="2293938">
              <a:defRPr/>
            </a:pPr>
            <a:r>
              <a:rPr lang="en-US" sz="2400" dirty="0">
                <a:latin typeface="Calibri" pitchFamily="34" charset="0"/>
              </a:rPr>
              <a:t>Step 1 – Task Definition</a:t>
            </a:r>
          </a:p>
          <a:p>
            <a:pPr marL="2293938">
              <a:defRPr/>
            </a:pPr>
            <a:r>
              <a:rPr lang="en-US" sz="2400" dirty="0">
                <a:latin typeface="Calibri" pitchFamily="34" charset="0"/>
              </a:rPr>
              <a:t>Step 2 – Information Seeking Strategies</a:t>
            </a:r>
          </a:p>
          <a:p>
            <a:pPr marL="2293938">
              <a:defRPr/>
            </a:pPr>
            <a:r>
              <a:rPr lang="en-US" sz="2400" dirty="0">
                <a:latin typeface="Calibri" pitchFamily="34" charset="0"/>
              </a:rPr>
              <a:t>Step 3 – Location and Access</a:t>
            </a:r>
          </a:p>
          <a:p>
            <a:pPr marL="2293938">
              <a:defRPr/>
            </a:pPr>
            <a:r>
              <a:rPr lang="en-US" sz="2400" dirty="0">
                <a:latin typeface="Calibri" pitchFamily="34" charset="0"/>
              </a:rPr>
              <a:t>Step 4 – Use of Information</a:t>
            </a:r>
          </a:p>
          <a:p>
            <a:pPr marL="2293938">
              <a:defRPr/>
            </a:pPr>
            <a:r>
              <a:rPr lang="en-US" sz="2400" dirty="0">
                <a:latin typeface="Calibri" pitchFamily="34" charset="0"/>
              </a:rPr>
              <a:t>Step 5 – Synthesis</a:t>
            </a:r>
          </a:p>
          <a:p>
            <a:pPr marL="2293938">
              <a:defRPr/>
            </a:pPr>
            <a:r>
              <a:rPr lang="en-US" sz="2400" dirty="0">
                <a:latin typeface="Calibri" pitchFamily="34" charset="0"/>
              </a:rPr>
              <a:t>Step 6 – Evaluation</a:t>
            </a:r>
          </a:p>
          <a:p>
            <a:pPr algn="ctr">
              <a:defRPr/>
            </a:pPr>
            <a:endParaRPr lang="en-US" sz="1050" dirty="0">
              <a:latin typeface="Calibri" pitchFamily="34" charset="0"/>
            </a:endParaRPr>
          </a:p>
          <a:p>
            <a:pPr algn="ctr">
              <a:defRPr/>
            </a:pPr>
            <a:r>
              <a:rPr lang="en-US" sz="1500" dirty="0">
                <a:latin typeface="Calibri" pitchFamily="34" charset="0"/>
              </a:rPr>
              <a:t>(Jansen, “The Big6 Goes Primary”)</a:t>
            </a:r>
          </a:p>
        </p:txBody>
      </p:sp>
      <p:pic>
        <p:nvPicPr>
          <p:cNvPr id="3077" name="Picture 8" descr="http://www.hershey.k12.pa.us/5603_42121694240/lib/5603_42121694240/big6Heading_01.gif"/>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533400" y="0"/>
            <a:ext cx="7808658" cy="1828800"/>
          </a:xfrm>
          <a:prstGeom prst="rect">
            <a:avLst/>
          </a:prstGeom>
          <a:noFill/>
          <a:ln w="9525">
            <a:noFill/>
            <a:miter lim="800000"/>
            <a:headEnd/>
            <a:tailEnd/>
          </a:ln>
        </p:spPr>
      </p:pic>
      <p:sp>
        <p:nvSpPr>
          <p:cNvPr id="3078" name="TextBox 6"/>
          <p:cNvSpPr txBox="1">
            <a:spLocks noChangeArrowheads="1"/>
          </p:cNvSpPr>
          <p:nvPr/>
        </p:nvSpPr>
        <p:spPr bwMode="auto">
          <a:xfrm>
            <a:off x="3505200" y="6581775"/>
            <a:ext cx="2819400" cy="276225"/>
          </a:xfrm>
          <a:prstGeom prst="rect">
            <a:avLst/>
          </a:prstGeom>
          <a:noFill/>
          <a:ln w="9525">
            <a:noFill/>
            <a:miter lim="800000"/>
            <a:headEnd/>
            <a:tailEnd/>
          </a:ln>
        </p:spPr>
        <p:txBody>
          <a:bodyPr>
            <a:spAutoFit/>
          </a:bodyPr>
          <a:lstStyle/>
          <a:p>
            <a:pPr algn="ctr"/>
            <a:r>
              <a:rPr lang="en-US" sz="1200" dirty="0" smtClean="0"/>
              <a:t>(Image: Eisenberg</a:t>
            </a:r>
            <a:r>
              <a:rPr lang="en-US" sz="1200" dirty="0"/>
              <a:t>, “The Big6”)</a:t>
            </a:r>
          </a:p>
        </p:txBody>
      </p:sp>
      <p:sp>
        <p:nvSpPr>
          <p:cNvPr id="12" name="TextBox 11"/>
          <p:cNvSpPr txBox="1"/>
          <p:nvPr/>
        </p:nvSpPr>
        <p:spPr>
          <a:xfrm>
            <a:off x="2971800" y="1752600"/>
            <a:ext cx="3352800" cy="477838"/>
          </a:xfrm>
          <a:prstGeom prst="rect">
            <a:avLst/>
          </a:prstGeom>
          <a:ln/>
        </p:spPr>
        <p:style>
          <a:lnRef idx="2">
            <a:schemeClr val="accent3"/>
          </a:lnRef>
          <a:fillRef idx="1">
            <a:schemeClr val="lt1"/>
          </a:fillRef>
          <a:effectRef idx="0">
            <a:schemeClr val="accent3"/>
          </a:effectRef>
          <a:fontRef idx="minor">
            <a:schemeClr val="dk1"/>
          </a:fontRef>
        </p:style>
        <p:txBody>
          <a:bodyPr>
            <a:spAutoFit/>
          </a:bodyPr>
          <a:lstStyle/>
          <a:p>
            <a:pPr algn="ctr" fontAlgn="auto">
              <a:spcBef>
                <a:spcPts val="0"/>
              </a:spcBef>
              <a:spcAft>
                <a:spcPts val="0"/>
              </a:spcAft>
              <a:defRPr/>
            </a:pPr>
            <a:r>
              <a:rPr lang="en-US" sz="2500" cap="small" dirty="0" smtClean="0"/>
              <a:t>What is the Big6?</a:t>
            </a:r>
            <a:endParaRPr lang="en-US" sz="2500" cap="small"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3" descr="02.jpg"/>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pic>
        <p:nvPicPr>
          <p:cNvPr id="4098" name="Picture 3" descr="03.jpg"/>
          <p:cNvPicPr>
            <a:picLocks noChangeAspect="1"/>
          </p:cNvPicPr>
          <p:nvPr/>
        </p:nvPicPr>
        <p:blipFill>
          <a:blip r:embed="rId4" cstate="print"/>
          <a:srcRect/>
          <a:stretch>
            <a:fillRect/>
          </a:stretch>
        </p:blipFill>
        <p:spPr bwMode="auto">
          <a:xfrm>
            <a:off x="0" y="0"/>
            <a:ext cx="9144000" cy="3886200"/>
          </a:xfrm>
          <a:prstGeom prst="rect">
            <a:avLst/>
          </a:prstGeom>
          <a:noFill/>
          <a:ln w="9525">
            <a:noFill/>
            <a:miter lim="800000"/>
            <a:headEnd/>
            <a:tailEnd/>
          </a:ln>
        </p:spPr>
      </p:pic>
      <p:grpSp>
        <p:nvGrpSpPr>
          <p:cNvPr id="5" name="Group 4"/>
          <p:cNvGrpSpPr/>
          <p:nvPr/>
        </p:nvGrpSpPr>
        <p:grpSpPr>
          <a:xfrm>
            <a:off x="152400" y="1149431"/>
            <a:ext cx="3810000" cy="4336969"/>
            <a:chOff x="5791199" y="1752600"/>
            <a:chExt cx="3352801" cy="5097841"/>
          </a:xfrm>
        </p:grpSpPr>
        <p:pic>
          <p:nvPicPr>
            <p:cNvPr id="6" name="Picture 2"/>
            <p:cNvPicPr>
              <a:picLocks noChangeAspect="1" noChangeArrowheads="1"/>
            </p:cNvPicPr>
            <p:nvPr/>
          </p:nvPicPr>
          <p:blipFill>
            <a:blip r:embed="rId5" cstate="print">
              <a:clrChange>
                <a:clrFrom>
                  <a:srgbClr val="FFFFFF"/>
                </a:clrFrom>
                <a:clrTo>
                  <a:srgbClr val="FFFFFF">
                    <a:alpha val="0"/>
                  </a:srgbClr>
                </a:clrTo>
              </a:clrChange>
            </a:blip>
            <a:srcRect l="21875" t="27000" r="21250" b="10000"/>
            <a:stretch>
              <a:fillRect/>
            </a:stretch>
          </p:blipFill>
          <p:spPr bwMode="auto">
            <a:xfrm rot="5400000">
              <a:off x="5143500" y="2400299"/>
              <a:ext cx="4648200" cy="3352801"/>
            </a:xfrm>
            <a:prstGeom prst="rect">
              <a:avLst/>
            </a:prstGeom>
            <a:noFill/>
            <a:ln w="9525">
              <a:noFill/>
              <a:miter lim="800000"/>
              <a:headEnd/>
              <a:tailEnd/>
            </a:ln>
          </p:spPr>
        </p:pic>
        <p:sp>
          <p:nvSpPr>
            <p:cNvPr id="7" name="Rectangle 6"/>
            <p:cNvSpPr/>
            <p:nvPr/>
          </p:nvSpPr>
          <p:spPr>
            <a:xfrm>
              <a:off x="6488465" y="6488668"/>
              <a:ext cx="1849579" cy="361773"/>
            </a:xfrm>
            <a:prstGeom prst="rect">
              <a:avLst/>
            </a:prstGeom>
          </p:spPr>
          <p:txBody>
            <a:bodyPr wrap="none">
              <a:spAutoFit/>
            </a:bodyPr>
            <a:lstStyle/>
            <a:p>
              <a:r>
                <a:rPr lang="en-US" sz="1400" dirty="0" smtClean="0"/>
                <a:t>Created with </a:t>
              </a:r>
              <a:r>
                <a:rPr lang="en-US" sz="1400" dirty="0" smtClean="0">
                  <a:hlinkClick r:id="rId6"/>
                </a:rPr>
                <a:t>Wordle.net</a:t>
              </a:r>
              <a:endParaRPr lang="en-US" sz="1400" dirty="0"/>
            </a:p>
          </p:txBody>
        </p:sp>
      </p:grpSp>
      <p:sp>
        <p:nvSpPr>
          <p:cNvPr id="4099" name="Title 1"/>
          <p:cNvSpPr>
            <a:spLocks noGrp="1"/>
          </p:cNvSpPr>
          <p:nvPr>
            <p:ph type="title"/>
          </p:nvPr>
        </p:nvSpPr>
        <p:spPr>
          <a:xfrm>
            <a:off x="0" y="-152400"/>
            <a:ext cx="8229600" cy="1143000"/>
          </a:xfrm>
        </p:spPr>
        <p:txBody>
          <a:bodyPr/>
          <a:lstStyle/>
          <a:p>
            <a:r>
              <a:rPr lang="en-US" sz="4800" cap="small" dirty="0" smtClean="0">
                <a:effectLst>
                  <a:outerShdw blurRad="38100" dist="38100" dir="2700000" algn="tl">
                    <a:srgbClr val="000000">
                      <a:alpha val="43137"/>
                    </a:srgbClr>
                  </a:outerShdw>
                </a:effectLst>
              </a:rPr>
              <a:t>The Big6</a:t>
            </a:r>
          </a:p>
        </p:txBody>
      </p:sp>
      <p:sp>
        <p:nvSpPr>
          <p:cNvPr id="4100" name="Content Placeholder 2"/>
          <p:cNvSpPr>
            <a:spLocks noGrp="1"/>
          </p:cNvSpPr>
          <p:nvPr>
            <p:ph idx="1"/>
          </p:nvPr>
        </p:nvSpPr>
        <p:spPr>
          <a:xfrm>
            <a:off x="3505200" y="609600"/>
            <a:ext cx="5486400" cy="5867400"/>
          </a:xfrm>
        </p:spPr>
        <p:txBody>
          <a:bodyPr/>
          <a:lstStyle/>
          <a:p>
            <a:pPr algn="ctr">
              <a:buFont typeface="Arial" charset="0"/>
              <a:buNone/>
            </a:pPr>
            <a:endParaRPr lang="en-US" sz="2400" dirty="0" smtClean="0"/>
          </a:p>
          <a:p>
            <a:pPr indent="-57150">
              <a:buFont typeface="Arial" charset="0"/>
              <a:buNone/>
            </a:pPr>
            <a:r>
              <a:rPr lang="en-US" sz="2600" dirty="0" smtClean="0"/>
              <a:t>The Big6 follows the traditional inquiry model format through its six corresponding steps.  In comparison to other research models, Big6 offers students the opportunity to activate and extend knowledge in a manner that is conducive to any level of cognitive ability.  The Big6 is a student-led method for researching that meets all elements of true inquiry-based learning.  Its use in any classroom offers a plethora of benefits, many of which will be described in this presentation.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0" y="0"/>
            <a:ext cx="9906000" cy="8991600"/>
            <a:chOff x="0" y="0"/>
            <a:chExt cx="9906000" cy="8991600"/>
          </a:xfrm>
        </p:grpSpPr>
        <p:grpSp>
          <p:nvGrpSpPr>
            <p:cNvPr id="13" name="Group 9"/>
            <p:cNvGrpSpPr/>
            <p:nvPr/>
          </p:nvGrpSpPr>
          <p:grpSpPr>
            <a:xfrm>
              <a:off x="0" y="0"/>
              <a:ext cx="9906000" cy="8991600"/>
              <a:chOff x="0" y="0"/>
              <a:chExt cx="9906000" cy="8991600"/>
            </a:xfrm>
          </p:grpSpPr>
          <p:pic>
            <p:nvPicPr>
              <p:cNvPr id="15" name="Content Placeholder 3" descr="02.jpg"/>
              <p:cNvPicPr>
                <a:picLocks noChangeAspect="1"/>
              </p:cNvPicPr>
              <p:nvPr/>
            </p:nvPicPr>
            <p:blipFill>
              <a:blip r:embed="rId3" cstate="print">
                <a:clrChange>
                  <a:clrFrom>
                    <a:srgbClr val="FFFFFF"/>
                  </a:clrFrom>
                  <a:clrTo>
                    <a:srgbClr val="FFFFFF">
                      <a:alpha val="0"/>
                    </a:srgbClr>
                  </a:clrTo>
                </a:clrChange>
              </a:blip>
              <a:srcRect r="68932" b="38462"/>
              <a:stretch>
                <a:fillRect/>
              </a:stretch>
            </p:blipFill>
            <p:spPr bwMode="auto">
              <a:xfrm>
                <a:off x="685800" y="1143000"/>
                <a:ext cx="1371600" cy="7848600"/>
              </a:xfrm>
              <a:prstGeom prst="rect">
                <a:avLst/>
              </a:prstGeom>
              <a:noFill/>
              <a:ln w="9525">
                <a:noFill/>
                <a:miter lim="800000"/>
                <a:headEnd/>
                <a:tailEnd/>
              </a:ln>
            </p:spPr>
          </p:pic>
          <p:pic>
            <p:nvPicPr>
              <p:cNvPr id="16" name="Content Placeholder 3" descr="03.jpg"/>
              <p:cNvPicPr>
                <a:picLocks noChangeAspect="1"/>
              </p:cNvPicPr>
              <p:nvPr/>
            </p:nvPicPr>
            <p:blipFill>
              <a:blip r:embed="rId4" cstate="print">
                <a:clrChange>
                  <a:clrFrom>
                    <a:srgbClr val="FFFFFF"/>
                  </a:clrFrom>
                  <a:clrTo>
                    <a:srgbClr val="FFFFFF">
                      <a:alpha val="0"/>
                    </a:srgbClr>
                  </a:clrTo>
                </a:clrChange>
              </a:blip>
              <a:srcRect b="72222"/>
              <a:stretch>
                <a:fillRect/>
              </a:stretch>
            </p:blipFill>
            <p:spPr bwMode="auto">
              <a:xfrm>
                <a:off x="0" y="0"/>
                <a:ext cx="9144000" cy="1524000"/>
              </a:xfrm>
              <a:prstGeom prst="rect">
                <a:avLst/>
              </a:prstGeom>
              <a:noFill/>
              <a:ln w="9525">
                <a:noFill/>
                <a:miter lim="800000"/>
                <a:headEnd/>
                <a:tailEnd/>
              </a:ln>
            </p:spPr>
          </p:pic>
          <p:pic>
            <p:nvPicPr>
              <p:cNvPr id="17" name="Content Placeholder 3" descr="02.jpg"/>
              <p:cNvPicPr>
                <a:picLocks noChangeAspect="1"/>
              </p:cNvPicPr>
              <p:nvPr/>
            </p:nvPicPr>
            <p:blipFill>
              <a:blip r:embed="rId3" cstate="print">
                <a:clrChange>
                  <a:clrFrom>
                    <a:srgbClr val="FFFFFF"/>
                  </a:clrFrom>
                  <a:clrTo>
                    <a:srgbClr val="FFFFFF">
                      <a:alpha val="0"/>
                    </a:srgbClr>
                  </a:clrTo>
                </a:clrChange>
              </a:blip>
              <a:srcRect t="78988"/>
              <a:stretch>
                <a:fillRect/>
              </a:stretch>
            </p:blipFill>
            <p:spPr bwMode="auto">
              <a:xfrm>
                <a:off x="762000" y="5105400"/>
                <a:ext cx="9144000" cy="1752600"/>
              </a:xfrm>
              <a:prstGeom prst="rect">
                <a:avLst/>
              </a:prstGeom>
              <a:noFill/>
              <a:ln w="9525">
                <a:noFill/>
                <a:miter lim="800000"/>
                <a:headEnd/>
                <a:tailEnd/>
              </a:ln>
            </p:spPr>
          </p:pic>
          <p:pic>
            <p:nvPicPr>
              <p:cNvPr id="18" name="Picture 11" descr="http://www.hershey.k12.pa.us/5603_42121694240/lib/5603_42121694240/Big6List_01.gif"/>
              <p:cNvPicPr>
                <a:picLocks noChangeAspect="1" noChangeArrowheads="1"/>
              </p:cNvPicPr>
              <p:nvPr/>
            </p:nvPicPr>
            <p:blipFill>
              <a:blip r:embed="rId5" cstate="print"/>
              <a:srcRect/>
              <a:stretch>
                <a:fillRect/>
              </a:stretch>
            </p:blipFill>
            <p:spPr bwMode="auto">
              <a:xfrm>
                <a:off x="0" y="0"/>
                <a:ext cx="1447800" cy="6858000"/>
              </a:xfrm>
              <a:prstGeom prst="rect">
                <a:avLst/>
              </a:prstGeom>
              <a:noFill/>
              <a:ln w="9525">
                <a:noFill/>
                <a:miter lim="800000"/>
                <a:headEnd/>
                <a:tailEnd/>
              </a:ln>
            </p:spPr>
          </p:pic>
        </p:grpSp>
        <p:sp>
          <p:nvSpPr>
            <p:cNvPr id="14" name="Title 1"/>
            <p:cNvSpPr txBox="1">
              <a:spLocks/>
            </p:cNvSpPr>
            <p:nvPr/>
          </p:nvSpPr>
          <p:spPr>
            <a:xfrm>
              <a:off x="1600200" y="0"/>
              <a:ext cx="7162800" cy="1143000"/>
            </a:xfrm>
            <a:prstGeom prst="rect">
              <a:avLst/>
            </a:prstGeom>
          </p:spPr>
          <p:txBody>
            <a:bodyPr anchor="ctr">
              <a:normAutofit/>
            </a:bodyPr>
            <a:lstStyle/>
            <a:p>
              <a:pPr algn="ctr" fontAlgn="auto">
                <a:spcAft>
                  <a:spcPts val="0"/>
                </a:spcAft>
                <a:defRPr/>
              </a:pPr>
              <a:r>
                <a:rPr lang="en-US" sz="4400" dirty="0">
                  <a:latin typeface="+mj-lt"/>
                  <a:ea typeface="+mj-ea"/>
                  <a:cs typeface="+mj-cs"/>
                </a:rPr>
                <a:t>What is the Big6?</a:t>
              </a:r>
            </a:p>
          </p:txBody>
        </p:sp>
      </p:grpSp>
      <p:sp>
        <p:nvSpPr>
          <p:cNvPr id="5124" name="TextBox 4"/>
          <p:cNvSpPr txBox="1">
            <a:spLocks noChangeArrowheads="1"/>
          </p:cNvSpPr>
          <p:nvPr/>
        </p:nvSpPr>
        <p:spPr bwMode="auto">
          <a:xfrm>
            <a:off x="1524000" y="1586091"/>
            <a:ext cx="7924800" cy="6186309"/>
          </a:xfrm>
          <a:prstGeom prst="rect">
            <a:avLst/>
          </a:prstGeom>
          <a:noFill/>
          <a:ln w="9525">
            <a:noFill/>
            <a:miter lim="800000"/>
            <a:headEnd/>
            <a:tailEnd/>
          </a:ln>
        </p:spPr>
        <p:txBody>
          <a:bodyPr>
            <a:spAutoFit/>
          </a:bodyPr>
          <a:lstStyle/>
          <a:p>
            <a:pPr algn="ctr"/>
            <a:r>
              <a:rPr lang="en-US" sz="3000" dirty="0">
                <a:latin typeface="Calibri" pitchFamily="34" charset="0"/>
              </a:rPr>
              <a:t>Step 1 – Task Definition</a:t>
            </a:r>
          </a:p>
          <a:p>
            <a:pPr algn="ctr"/>
            <a:endParaRPr lang="en-US" sz="3000" dirty="0">
              <a:latin typeface="Calibri" pitchFamily="34" charset="0"/>
            </a:endParaRPr>
          </a:p>
          <a:p>
            <a:pPr algn="ctr"/>
            <a:endParaRPr lang="en-US" sz="2500" dirty="0">
              <a:latin typeface="Calibri" pitchFamily="34" charset="0"/>
            </a:endParaRPr>
          </a:p>
          <a:p>
            <a:pPr algn="ctr"/>
            <a:endParaRPr lang="en-US" sz="2500" dirty="0">
              <a:latin typeface="Calibri" pitchFamily="34" charset="0"/>
            </a:endParaRPr>
          </a:p>
          <a:p>
            <a:pPr algn="ctr"/>
            <a:r>
              <a:rPr lang="en-US" sz="2500" b="1" dirty="0">
                <a:latin typeface="Calibri" pitchFamily="34" charset="0"/>
              </a:rPr>
              <a:t>During this step, students:</a:t>
            </a:r>
          </a:p>
          <a:p>
            <a:pPr algn="ctr"/>
            <a:endParaRPr lang="en-US" sz="2500" dirty="0">
              <a:latin typeface="Calibri" pitchFamily="34" charset="0"/>
            </a:endParaRPr>
          </a:p>
          <a:p>
            <a:pPr algn="ctr"/>
            <a:r>
              <a:rPr lang="en-US" sz="2500" dirty="0">
                <a:latin typeface="Calibri" pitchFamily="34" charset="0"/>
              </a:rPr>
              <a:t>Define the information problem</a:t>
            </a:r>
          </a:p>
          <a:p>
            <a:pPr algn="ctr"/>
            <a:r>
              <a:rPr lang="en-US" sz="2000" u="sng" dirty="0">
                <a:latin typeface="Calibri" pitchFamily="34" charset="0"/>
              </a:rPr>
              <a:t>and</a:t>
            </a:r>
          </a:p>
          <a:p>
            <a:pPr algn="ctr"/>
            <a:r>
              <a:rPr lang="en-US" sz="2500" dirty="0">
                <a:latin typeface="Calibri" pitchFamily="34" charset="0"/>
              </a:rPr>
              <a:t>Identify information needed</a:t>
            </a:r>
          </a:p>
          <a:p>
            <a:pPr algn="ctr"/>
            <a:endParaRPr lang="en-US" sz="2500" dirty="0">
              <a:latin typeface="Calibri" pitchFamily="34" charset="0"/>
            </a:endParaRPr>
          </a:p>
          <a:p>
            <a:pPr algn="ctr"/>
            <a:r>
              <a:rPr lang="en-US" sz="1500" dirty="0">
                <a:latin typeface="Calibri" pitchFamily="34" charset="0"/>
              </a:rPr>
              <a:t>(Jansen, “The Big6 Goes Primary”)</a:t>
            </a:r>
          </a:p>
          <a:p>
            <a:pPr algn="ctr"/>
            <a:r>
              <a:rPr lang="en-US" sz="1500" dirty="0">
                <a:latin typeface="Calibri" pitchFamily="34" charset="0"/>
              </a:rPr>
              <a:t>(Eisenberg, “The Big6”)</a:t>
            </a:r>
          </a:p>
          <a:p>
            <a:pPr algn="ctr"/>
            <a:endParaRPr lang="en-US" sz="2500" dirty="0">
              <a:latin typeface="Calibri" pitchFamily="34" charset="0"/>
            </a:endParaRPr>
          </a:p>
          <a:p>
            <a:pPr algn="ctr"/>
            <a:endParaRPr lang="en-US" sz="2500" dirty="0">
              <a:latin typeface="Calibri" pitchFamily="34" charset="0"/>
            </a:endParaRPr>
          </a:p>
          <a:p>
            <a:pPr algn="ctr"/>
            <a:endParaRPr lang="en-US" sz="2500" dirty="0">
              <a:latin typeface="Calibri" pitchFamily="34" charset="0"/>
            </a:endParaRPr>
          </a:p>
          <a:p>
            <a:pPr algn="ctr"/>
            <a:r>
              <a:rPr lang="en-US" dirty="0">
                <a:latin typeface="Calibri" pitchFamily="34" charset="0"/>
              </a:rPr>
              <a:t/>
            </a:r>
            <a:br>
              <a:rPr lang="en-US" dirty="0">
                <a:latin typeface="Calibri" pitchFamily="34" charset="0"/>
              </a:rPr>
            </a:br>
            <a:endParaRPr lang="en-US" dirty="0">
              <a:latin typeface="Calibri" pitchFamily="34" charset="0"/>
            </a:endParaRPr>
          </a:p>
        </p:txBody>
      </p:sp>
      <p:sp>
        <p:nvSpPr>
          <p:cNvPr id="11" name="TextBox 10"/>
          <p:cNvSpPr txBox="1"/>
          <p:nvPr/>
        </p:nvSpPr>
        <p:spPr>
          <a:xfrm>
            <a:off x="2057400" y="2286000"/>
            <a:ext cx="6172200" cy="477838"/>
          </a:xfrm>
          <a:prstGeom prst="rect">
            <a:avLst/>
          </a:prstGeom>
          <a:ln/>
        </p:spPr>
        <p:style>
          <a:lnRef idx="2">
            <a:schemeClr val="accent5"/>
          </a:lnRef>
          <a:fillRef idx="1">
            <a:schemeClr val="lt1"/>
          </a:fillRef>
          <a:effectRef idx="0">
            <a:schemeClr val="accent5"/>
          </a:effectRef>
          <a:fontRef idx="minor">
            <a:schemeClr val="dk1"/>
          </a:fontRef>
        </p:style>
        <p:txBody>
          <a:bodyPr>
            <a:spAutoFit/>
          </a:bodyPr>
          <a:lstStyle/>
          <a:p>
            <a:pPr algn="ctr" fontAlgn="auto">
              <a:spcBef>
                <a:spcPts val="0"/>
              </a:spcBef>
              <a:spcAft>
                <a:spcPts val="0"/>
              </a:spcAft>
              <a:defRPr/>
            </a:pPr>
            <a:r>
              <a:rPr lang="en-US" sz="2500" dirty="0"/>
              <a:t>Students Ask: What do we need to do?</a:t>
            </a:r>
          </a:p>
        </p:txBody>
      </p:sp>
      <p:sp>
        <p:nvSpPr>
          <p:cNvPr id="8" name="Oval 7"/>
          <p:cNvSpPr/>
          <p:nvPr/>
        </p:nvSpPr>
        <p:spPr>
          <a:xfrm>
            <a:off x="-76200" y="-76200"/>
            <a:ext cx="1447800" cy="1371600"/>
          </a:xfrm>
          <a:prstGeom prst="ellipse">
            <a:avLst/>
          </a:prstGeom>
          <a:noFill/>
          <a:ln>
            <a:solidFill>
              <a:schemeClr val="bg1">
                <a:lumMod val="95000"/>
              </a:schemeClr>
            </a:solidFill>
          </a:ln>
          <a:effectLst>
            <a:glow rad="101600">
              <a:schemeClr val="accent5">
                <a:lumMod val="20000"/>
                <a:lumOff val="80000"/>
                <a:alpha val="60000"/>
              </a:schemeClr>
            </a:glow>
            <a:outerShdw blurRad="40000" dist="20000" dir="5400000" rotWithShape="0">
              <a:srgbClr val="000000">
                <a:alpha val="38000"/>
              </a:srgbClr>
            </a:outerShdw>
          </a:effectLst>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grpId="0" nodeType="afterEffect">
                                  <p:stCondLst>
                                    <p:cond delay="0"/>
                                  </p:stCondLst>
                                  <p:childTnLst>
                                    <p:animRot by="21600000">
                                      <p:cBhvr>
                                        <p:cTn id="6" dur="2000" fill="hold"/>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0" y="0"/>
            <a:ext cx="9906000" cy="8991600"/>
            <a:chOff x="0" y="0"/>
            <a:chExt cx="9906000" cy="8991600"/>
          </a:xfrm>
        </p:grpSpPr>
        <p:grpSp>
          <p:nvGrpSpPr>
            <p:cNvPr id="11" name="Group 9"/>
            <p:cNvGrpSpPr/>
            <p:nvPr/>
          </p:nvGrpSpPr>
          <p:grpSpPr>
            <a:xfrm>
              <a:off x="0" y="0"/>
              <a:ext cx="9906000" cy="8991600"/>
              <a:chOff x="0" y="0"/>
              <a:chExt cx="9906000" cy="8991600"/>
            </a:xfrm>
          </p:grpSpPr>
          <p:pic>
            <p:nvPicPr>
              <p:cNvPr id="13" name="Content Placeholder 3" descr="02.jpg"/>
              <p:cNvPicPr>
                <a:picLocks noChangeAspect="1"/>
              </p:cNvPicPr>
              <p:nvPr/>
            </p:nvPicPr>
            <p:blipFill>
              <a:blip r:embed="rId3" cstate="print">
                <a:clrChange>
                  <a:clrFrom>
                    <a:srgbClr val="FFFFFF"/>
                  </a:clrFrom>
                  <a:clrTo>
                    <a:srgbClr val="FFFFFF">
                      <a:alpha val="0"/>
                    </a:srgbClr>
                  </a:clrTo>
                </a:clrChange>
              </a:blip>
              <a:srcRect r="68932" b="38462"/>
              <a:stretch>
                <a:fillRect/>
              </a:stretch>
            </p:blipFill>
            <p:spPr bwMode="auto">
              <a:xfrm>
                <a:off x="685800" y="1143000"/>
                <a:ext cx="1371600" cy="7848600"/>
              </a:xfrm>
              <a:prstGeom prst="rect">
                <a:avLst/>
              </a:prstGeom>
              <a:noFill/>
              <a:ln w="9525">
                <a:noFill/>
                <a:miter lim="800000"/>
                <a:headEnd/>
                <a:tailEnd/>
              </a:ln>
            </p:spPr>
          </p:pic>
          <p:pic>
            <p:nvPicPr>
              <p:cNvPr id="14" name="Content Placeholder 3" descr="03.jpg"/>
              <p:cNvPicPr>
                <a:picLocks noChangeAspect="1"/>
              </p:cNvPicPr>
              <p:nvPr/>
            </p:nvPicPr>
            <p:blipFill>
              <a:blip r:embed="rId4" cstate="print">
                <a:clrChange>
                  <a:clrFrom>
                    <a:srgbClr val="FFFFFF"/>
                  </a:clrFrom>
                  <a:clrTo>
                    <a:srgbClr val="FFFFFF">
                      <a:alpha val="0"/>
                    </a:srgbClr>
                  </a:clrTo>
                </a:clrChange>
              </a:blip>
              <a:srcRect b="72222"/>
              <a:stretch>
                <a:fillRect/>
              </a:stretch>
            </p:blipFill>
            <p:spPr bwMode="auto">
              <a:xfrm>
                <a:off x="0" y="0"/>
                <a:ext cx="9144000" cy="1524000"/>
              </a:xfrm>
              <a:prstGeom prst="rect">
                <a:avLst/>
              </a:prstGeom>
              <a:noFill/>
              <a:ln w="9525">
                <a:noFill/>
                <a:miter lim="800000"/>
                <a:headEnd/>
                <a:tailEnd/>
              </a:ln>
            </p:spPr>
          </p:pic>
          <p:pic>
            <p:nvPicPr>
              <p:cNvPr id="15" name="Content Placeholder 3" descr="02.jpg"/>
              <p:cNvPicPr>
                <a:picLocks noChangeAspect="1"/>
              </p:cNvPicPr>
              <p:nvPr/>
            </p:nvPicPr>
            <p:blipFill>
              <a:blip r:embed="rId3" cstate="print">
                <a:clrChange>
                  <a:clrFrom>
                    <a:srgbClr val="FFFFFF"/>
                  </a:clrFrom>
                  <a:clrTo>
                    <a:srgbClr val="FFFFFF">
                      <a:alpha val="0"/>
                    </a:srgbClr>
                  </a:clrTo>
                </a:clrChange>
              </a:blip>
              <a:srcRect t="78988"/>
              <a:stretch>
                <a:fillRect/>
              </a:stretch>
            </p:blipFill>
            <p:spPr bwMode="auto">
              <a:xfrm>
                <a:off x="762000" y="5105400"/>
                <a:ext cx="9144000" cy="1752600"/>
              </a:xfrm>
              <a:prstGeom prst="rect">
                <a:avLst/>
              </a:prstGeom>
              <a:noFill/>
              <a:ln w="9525">
                <a:noFill/>
                <a:miter lim="800000"/>
                <a:headEnd/>
                <a:tailEnd/>
              </a:ln>
            </p:spPr>
          </p:pic>
          <p:pic>
            <p:nvPicPr>
              <p:cNvPr id="16" name="Picture 11" descr="http://www.hershey.k12.pa.us/5603_42121694240/lib/5603_42121694240/Big6List_01.gif"/>
              <p:cNvPicPr>
                <a:picLocks noChangeAspect="1" noChangeArrowheads="1"/>
              </p:cNvPicPr>
              <p:nvPr/>
            </p:nvPicPr>
            <p:blipFill>
              <a:blip r:embed="rId5" cstate="print"/>
              <a:srcRect/>
              <a:stretch>
                <a:fillRect/>
              </a:stretch>
            </p:blipFill>
            <p:spPr bwMode="auto">
              <a:xfrm>
                <a:off x="0" y="0"/>
                <a:ext cx="1447800" cy="6858000"/>
              </a:xfrm>
              <a:prstGeom prst="rect">
                <a:avLst/>
              </a:prstGeom>
              <a:noFill/>
              <a:ln w="9525">
                <a:noFill/>
                <a:miter lim="800000"/>
                <a:headEnd/>
                <a:tailEnd/>
              </a:ln>
            </p:spPr>
          </p:pic>
        </p:grpSp>
        <p:sp>
          <p:nvSpPr>
            <p:cNvPr id="12" name="Title 1"/>
            <p:cNvSpPr txBox="1">
              <a:spLocks/>
            </p:cNvSpPr>
            <p:nvPr/>
          </p:nvSpPr>
          <p:spPr>
            <a:xfrm>
              <a:off x="1600200" y="0"/>
              <a:ext cx="7162800" cy="1143000"/>
            </a:xfrm>
            <a:prstGeom prst="rect">
              <a:avLst/>
            </a:prstGeom>
          </p:spPr>
          <p:txBody>
            <a:bodyPr anchor="ctr">
              <a:normAutofit/>
            </a:bodyPr>
            <a:lstStyle/>
            <a:p>
              <a:pPr algn="ctr" fontAlgn="auto">
                <a:spcAft>
                  <a:spcPts val="0"/>
                </a:spcAft>
                <a:defRPr/>
              </a:pPr>
              <a:r>
                <a:rPr lang="en-US" sz="4400" dirty="0">
                  <a:latin typeface="+mj-lt"/>
                  <a:ea typeface="+mj-ea"/>
                  <a:cs typeface="+mj-cs"/>
                </a:rPr>
                <a:t>What is the Big6?</a:t>
              </a:r>
            </a:p>
          </p:txBody>
        </p:sp>
      </p:grpSp>
      <p:sp>
        <p:nvSpPr>
          <p:cNvPr id="6148" name="TextBox 7"/>
          <p:cNvSpPr txBox="1">
            <a:spLocks noChangeArrowheads="1"/>
          </p:cNvSpPr>
          <p:nvPr/>
        </p:nvSpPr>
        <p:spPr bwMode="auto">
          <a:xfrm>
            <a:off x="1905000" y="1651000"/>
            <a:ext cx="7924800" cy="6955750"/>
          </a:xfrm>
          <a:prstGeom prst="rect">
            <a:avLst/>
          </a:prstGeom>
          <a:noFill/>
          <a:ln w="9525">
            <a:noFill/>
            <a:miter lim="800000"/>
            <a:headEnd/>
            <a:tailEnd/>
          </a:ln>
        </p:spPr>
        <p:txBody>
          <a:bodyPr>
            <a:spAutoFit/>
          </a:bodyPr>
          <a:lstStyle/>
          <a:p>
            <a:pPr algn="ctr"/>
            <a:r>
              <a:rPr lang="en-US" sz="3000" dirty="0">
                <a:latin typeface="Calibri" pitchFamily="34" charset="0"/>
              </a:rPr>
              <a:t>Step 2 – Information Seeking Strategies</a:t>
            </a:r>
          </a:p>
          <a:p>
            <a:pPr algn="ctr"/>
            <a:endParaRPr lang="en-US" sz="3000" dirty="0">
              <a:latin typeface="Calibri" pitchFamily="34" charset="0"/>
            </a:endParaRPr>
          </a:p>
          <a:p>
            <a:pPr algn="ctr"/>
            <a:endParaRPr lang="en-US" sz="2500" dirty="0">
              <a:latin typeface="Calibri" pitchFamily="34" charset="0"/>
            </a:endParaRPr>
          </a:p>
          <a:p>
            <a:pPr algn="ctr"/>
            <a:endParaRPr lang="en-US" sz="2500" dirty="0">
              <a:latin typeface="Calibri" pitchFamily="34" charset="0"/>
            </a:endParaRPr>
          </a:p>
          <a:p>
            <a:pPr algn="ctr"/>
            <a:r>
              <a:rPr lang="en-US" sz="2500" b="1" dirty="0">
                <a:latin typeface="Calibri" pitchFamily="34" charset="0"/>
              </a:rPr>
              <a:t>During this step, students:</a:t>
            </a:r>
          </a:p>
          <a:p>
            <a:pPr algn="ctr"/>
            <a:endParaRPr lang="en-US" sz="2500" dirty="0">
              <a:latin typeface="Calibri" pitchFamily="34" charset="0"/>
            </a:endParaRPr>
          </a:p>
          <a:p>
            <a:pPr algn="ctr"/>
            <a:r>
              <a:rPr lang="en-US" sz="2500" dirty="0">
                <a:latin typeface="Calibri" pitchFamily="34" charset="0"/>
              </a:rPr>
              <a:t>Determine all possible sources</a:t>
            </a:r>
          </a:p>
          <a:p>
            <a:pPr algn="ctr"/>
            <a:r>
              <a:rPr lang="en-US" sz="2000" u="sng" dirty="0">
                <a:latin typeface="Calibri" pitchFamily="34" charset="0"/>
              </a:rPr>
              <a:t>and</a:t>
            </a:r>
          </a:p>
          <a:p>
            <a:pPr algn="ctr"/>
            <a:r>
              <a:rPr lang="en-US" sz="2500" dirty="0">
                <a:latin typeface="Calibri" pitchFamily="34" charset="0"/>
              </a:rPr>
              <a:t>Select the best sources</a:t>
            </a:r>
          </a:p>
          <a:p>
            <a:pPr algn="ctr"/>
            <a:endParaRPr lang="en-US" sz="2500" dirty="0">
              <a:latin typeface="Calibri" pitchFamily="34" charset="0"/>
            </a:endParaRPr>
          </a:p>
          <a:p>
            <a:pPr algn="ctr"/>
            <a:r>
              <a:rPr lang="en-US" sz="1500" dirty="0">
                <a:latin typeface="Calibri" pitchFamily="34" charset="0"/>
              </a:rPr>
              <a:t>(Jansen, “The Big6 Goes Primary”)</a:t>
            </a:r>
          </a:p>
          <a:p>
            <a:pPr algn="ctr"/>
            <a:r>
              <a:rPr lang="en-US" sz="1500" dirty="0">
                <a:latin typeface="Calibri" pitchFamily="34" charset="0"/>
              </a:rPr>
              <a:t>(Eisenberg, “The Big6”)</a:t>
            </a:r>
          </a:p>
          <a:p>
            <a:pPr algn="ctr"/>
            <a:endParaRPr lang="en-US" sz="2500" dirty="0">
              <a:latin typeface="Calibri" pitchFamily="34" charset="0"/>
            </a:endParaRPr>
          </a:p>
          <a:p>
            <a:pPr algn="ctr"/>
            <a:endParaRPr lang="en-US" sz="2500" dirty="0">
              <a:latin typeface="Calibri" pitchFamily="34" charset="0"/>
            </a:endParaRPr>
          </a:p>
          <a:p>
            <a:pPr algn="ctr"/>
            <a:endParaRPr lang="en-US" sz="2500" dirty="0">
              <a:latin typeface="Calibri" pitchFamily="34" charset="0"/>
            </a:endParaRPr>
          </a:p>
          <a:p>
            <a:pPr algn="ctr"/>
            <a:endParaRPr lang="en-US" sz="2500" dirty="0">
              <a:latin typeface="Calibri" pitchFamily="34" charset="0"/>
            </a:endParaRPr>
          </a:p>
          <a:p>
            <a:pPr algn="ctr"/>
            <a:endParaRPr lang="en-US" sz="2500" dirty="0">
              <a:latin typeface="Calibri" pitchFamily="34" charset="0"/>
            </a:endParaRPr>
          </a:p>
          <a:p>
            <a:pPr algn="ctr"/>
            <a:r>
              <a:rPr lang="en-US" dirty="0">
                <a:latin typeface="Calibri" pitchFamily="34" charset="0"/>
              </a:rPr>
              <a:t/>
            </a:r>
            <a:br>
              <a:rPr lang="en-US" dirty="0">
                <a:latin typeface="Calibri" pitchFamily="34" charset="0"/>
              </a:rPr>
            </a:br>
            <a:endParaRPr lang="en-US" dirty="0">
              <a:latin typeface="Calibri" pitchFamily="34" charset="0"/>
            </a:endParaRPr>
          </a:p>
        </p:txBody>
      </p:sp>
      <p:sp>
        <p:nvSpPr>
          <p:cNvPr id="9" name="TextBox 8"/>
          <p:cNvSpPr txBox="1"/>
          <p:nvPr/>
        </p:nvSpPr>
        <p:spPr>
          <a:xfrm>
            <a:off x="1828800" y="2341563"/>
            <a:ext cx="7239000" cy="477837"/>
          </a:xfrm>
          <a:prstGeom prst="rect">
            <a:avLst/>
          </a:prstGeom>
          <a:ln>
            <a:solidFill>
              <a:srgbClr val="FF0000"/>
            </a:solidFill>
          </a:ln>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en-US" sz="2500" dirty="0"/>
              <a:t>Students Ask: What can we use to find what we need?</a:t>
            </a:r>
          </a:p>
        </p:txBody>
      </p:sp>
      <p:sp>
        <p:nvSpPr>
          <p:cNvPr id="8" name="Oval 7"/>
          <p:cNvSpPr/>
          <p:nvPr/>
        </p:nvSpPr>
        <p:spPr>
          <a:xfrm>
            <a:off x="-76200" y="990600"/>
            <a:ext cx="1524000" cy="1447800"/>
          </a:xfrm>
          <a:prstGeom prst="ellipse">
            <a:avLst/>
          </a:prstGeom>
          <a:noFill/>
          <a:ln>
            <a:solidFill>
              <a:schemeClr val="bg1">
                <a:lumMod val="95000"/>
              </a:schemeClr>
            </a:solidFill>
          </a:ln>
          <a:effectLst>
            <a:glow rad="101600">
              <a:schemeClr val="accent5">
                <a:lumMod val="20000"/>
                <a:lumOff val="80000"/>
                <a:alpha val="60000"/>
              </a:schemeClr>
            </a:glow>
            <a:outerShdw blurRad="40000" dist="20000" dir="5400000" rotWithShape="0">
              <a:srgbClr val="000000">
                <a:alpha val="38000"/>
              </a:srgbClr>
            </a:outerShdw>
          </a:effectLst>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grpId="0" nodeType="afterEffect">
                                  <p:stCondLst>
                                    <p:cond delay="0"/>
                                  </p:stCondLst>
                                  <p:childTnLst>
                                    <p:animRot by="21600000">
                                      <p:cBhvr>
                                        <p:cTn id="6" dur="2000" fill="hold"/>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0" y="0"/>
            <a:ext cx="9906000" cy="8991600"/>
            <a:chOff x="0" y="0"/>
            <a:chExt cx="9906000" cy="8991600"/>
          </a:xfrm>
        </p:grpSpPr>
        <p:grpSp>
          <p:nvGrpSpPr>
            <p:cNvPr id="11" name="Group 9"/>
            <p:cNvGrpSpPr/>
            <p:nvPr/>
          </p:nvGrpSpPr>
          <p:grpSpPr>
            <a:xfrm>
              <a:off x="0" y="0"/>
              <a:ext cx="9906000" cy="8991600"/>
              <a:chOff x="0" y="0"/>
              <a:chExt cx="9906000" cy="8991600"/>
            </a:xfrm>
          </p:grpSpPr>
          <p:pic>
            <p:nvPicPr>
              <p:cNvPr id="13" name="Content Placeholder 3" descr="02.jpg"/>
              <p:cNvPicPr>
                <a:picLocks noChangeAspect="1"/>
              </p:cNvPicPr>
              <p:nvPr/>
            </p:nvPicPr>
            <p:blipFill>
              <a:blip r:embed="rId3" cstate="print">
                <a:clrChange>
                  <a:clrFrom>
                    <a:srgbClr val="FFFFFF"/>
                  </a:clrFrom>
                  <a:clrTo>
                    <a:srgbClr val="FFFFFF">
                      <a:alpha val="0"/>
                    </a:srgbClr>
                  </a:clrTo>
                </a:clrChange>
              </a:blip>
              <a:srcRect r="68932" b="38462"/>
              <a:stretch>
                <a:fillRect/>
              </a:stretch>
            </p:blipFill>
            <p:spPr bwMode="auto">
              <a:xfrm>
                <a:off x="685800" y="1143000"/>
                <a:ext cx="1371600" cy="7848600"/>
              </a:xfrm>
              <a:prstGeom prst="rect">
                <a:avLst/>
              </a:prstGeom>
              <a:noFill/>
              <a:ln w="9525">
                <a:noFill/>
                <a:miter lim="800000"/>
                <a:headEnd/>
                <a:tailEnd/>
              </a:ln>
            </p:spPr>
          </p:pic>
          <p:pic>
            <p:nvPicPr>
              <p:cNvPr id="14" name="Content Placeholder 3" descr="03.jpg"/>
              <p:cNvPicPr>
                <a:picLocks noChangeAspect="1"/>
              </p:cNvPicPr>
              <p:nvPr/>
            </p:nvPicPr>
            <p:blipFill>
              <a:blip r:embed="rId4" cstate="print">
                <a:clrChange>
                  <a:clrFrom>
                    <a:srgbClr val="FFFFFF"/>
                  </a:clrFrom>
                  <a:clrTo>
                    <a:srgbClr val="FFFFFF">
                      <a:alpha val="0"/>
                    </a:srgbClr>
                  </a:clrTo>
                </a:clrChange>
              </a:blip>
              <a:srcRect b="72222"/>
              <a:stretch>
                <a:fillRect/>
              </a:stretch>
            </p:blipFill>
            <p:spPr bwMode="auto">
              <a:xfrm>
                <a:off x="0" y="0"/>
                <a:ext cx="9144000" cy="1524000"/>
              </a:xfrm>
              <a:prstGeom prst="rect">
                <a:avLst/>
              </a:prstGeom>
              <a:noFill/>
              <a:ln w="9525">
                <a:noFill/>
                <a:miter lim="800000"/>
                <a:headEnd/>
                <a:tailEnd/>
              </a:ln>
            </p:spPr>
          </p:pic>
          <p:pic>
            <p:nvPicPr>
              <p:cNvPr id="15" name="Content Placeholder 3" descr="02.jpg"/>
              <p:cNvPicPr>
                <a:picLocks noChangeAspect="1"/>
              </p:cNvPicPr>
              <p:nvPr/>
            </p:nvPicPr>
            <p:blipFill>
              <a:blip r:embed="rId3" cstate="print">
                <a:clrChange>
                  <a:clrFrom>
                    <a:srgbClr val="FFFFFF"/>
                  </a:clrFrom>
                  <a:clrTo>
                    <a:srgbClr val="FFFFFF">
                      <a:alpha val="0"/>
                    </a:srgbClr>
                  </a:clrTo>
                </a:clrChange>
              </a:blip>
              <a:srcRect t="78988"/>
              <a:stretch>
                <a:fillRect/>
              </a:stretch>
            </p:blipFill>
            <p:spPr bwMode="auto">
              <a:xfrm>
                <a:off x="762000" y="5105400"/>
                <a:ext cx="9144000" cy="1752600"/>
              </a:xfrm>
              <a:prstGeom prst="rect">
                <a:avLst/>
              </a:prstGeom>
              <a:noFill/>
              <a:ln w="9525">
                <a:noFill/>
                <a:miter lim="800000"/>
                <a:headEnd/>
                <a:tailEnd/>
              </a:ln>
            </p:spPr>
          </p:pic>
          <p:pic>
            <p:nvPicPr>
              <p:cNvPr id="16" name="Picture 11" descr="http://www.hershey.k12.pa.us/5603_42121694240/lib/5603_42121694240/Big6List_01.gif"/>
              <p:cNvPicPr>
                <a:picLocks noChangeAspect="1" noChangeArrowheads="1"/>
              </p:cNvPicPr>
              <p:nvPr/>
            </p:nvPicPr>
            <p:blipFill>
              <a:blip r:embed="rId5" cstate="print"/>
              <a:srcRect/>
              <a:stretch>
                <a:fillRect/>
              </a:stretch>
            </p:blipFill>
            <p:spPr bwMode="auto">
              <a:xfrm>
                <a:off x="0" y="0"/>
                <a:ext cx="1447800" cy="6858000"/>
              </a:xfrm>
              <a:prstGeom prst="rect">
                <a:avLst/>
              </a:prstGeom>
              <a:noFill/>
              <a:ln w="9525">
                <a:noFill/>
                <a:miter lim="800000"/>
                <a:headEnd/>
                <a:tailEnd/>
              </a:ln>
            </p:spPr>
          </p:pic>
        </p:grpSp>
        <p:sp>
          <p:nvSpPr>
            <p:cNvPr id="12" name="Title 1"/>
            <p:cNvSpPr txBox="1">
              <a:spLocks/>
            </p:cNvSpPr>
            <p:nvPr/>
          </p:nvSpPr>
          <p:spPr>
            <a:xfrm>
              <a:off x="1600200" y="0"/>
              <a:ext cx="7162800" cy="1143000"/>
            </a:xfrm>
            <a:prstGeom prst="rect">
              <a:avLst/>
            </a:prstGeom>
          </p:spPr>
          <p:txBody>
            <a:bodyPr anchor="ctr">
              <a:normAutofit/>
            </a:bodyPr>
            <a:lstStyle/>
            <a:p>
              <a:pPr algn="ctr" fontAlgn="auto">
                <a:spcAft>
                  <a:spcPts val="0"/>
                </a:spcAft>
                <a:defRPr/>
              </a:pPr>
              <a:r>
                <a:rPr lang="en-US" sz="4400" dirty="0">
                  <a:latin typeface="+mj-lt"/>
                  <a:ea typeface="+mj-ea"/>
                  <a:cs typeface="+mj-cs"/>
                </a:rPr>
                <a:t>What is the Big6?</a:t>
              </a:r>
            </a:p>
          </p:txBody>
        </p:sp>
      </p:grpSp>
      <p:sp>
        <p:nvSpPr>
          <p:cNvPr id="7172" name="TextBox 7"/>
          <p:cNvSpPr txBox="1">
            <a:spLocks noChangeArrowheads="1"/>
          </p:cNvSpPr>
          <p:nvPr/>
        </p:nvSpPr>
        <p:spPr bwMode="auto">
          <a:xfrm>
            <a:off x="1752600" y="1346200"/>
            <a:ext cx="7543800" cy="6955750"/>
          </a:xfrm>
          <a:prstGeom prst="rect">
            <a:avLst/>
          </a:prstGeom>
          <a:noFill/>
          <a:ln w="9525">
            <a:noFill/>
            <a:miter lim="800000"/>
            <a:headEnd/>
            <a:tailEnd/>
          </a:ln>
        </p:spPr>
        <p:txBody>
          <a:bodyPr>
            <a:spAutoFit/>
          </a:bodyPr>
          <a:lstStyle/>
          <a:p>
            <a:pPr algn="ctr"/>
            <a:r>
              <a:rPr lang="en-US" sz="3000" dirty="0">
                <a:latin typeface="Calibri" pitchFamily="34" charset="0"/>
              </a:rPr>
              <a:t>Step 3 – Location and Access</a:t>
            </a:r>
          </a:p>
          <a:p>
            <a:pPr algn="ctr"/>
            <a:endParaRPr lang="en-US" sz="3000" dirty="0">
              <a:latin typeface="Calibri" pitchFamily="34" charset="0"/>
            </a:endParaRPr>
          </a:p>
          <a:p>
            <a:pPr algn="ctr"/>
            <a:endParaRPr lang="en-US" sz="2500" dirty="0">
              <a:latin typeface="Calibri" pitchFamily="34" charset="0"/>
            </a:endParaRPr>
          </a:p>
          <a:p>
            <a:pPr algn="ctr"/>
            <a:endParaRPr lang="en-US" sz="2500" dirty="0">
              <a:latin typeface="Calibri" pitchFamily="34" charset="0"/>
            </a:endParaRPr>
          </a:p>
          <a:p>
            <a:pPr algn="ctr"/>
            <a:r>
              <a:rPr lang="en-US" sz="2500" b="1" dirty="0">
                <a:latin typeface="Calibri" pitchFamily="34" charset="0"/>
              </a:rPr>
              <a:t>During this step, students:</a:t>
            </a:r>
          </a:p>
          <a:p>
            <a:pPr algn="ctr"/>
            <a:endParaRPr lang="en-US" sz="2500" dirty="0">
              <a:latin typeface="Calibri" pitchFamily="34" charset="0"/>
            </a:endParaRPr>
          </a:p>
          <a:p>
            <a:pPr algn="ctr"/>
            <a:r>
              <a:rPr lang="en-US" sz="2500" dirty="0">
                <a:latin typeface="Calibri" pitchFamily="34" charset="0"/>
              </a:rPr>
              <a:t>Locate sources</a:t>
            </a:r>
          </a:p>
          <a:p>
            <a:pPr algn="ctr"/>
            <a:r>
              <a:rPr lang="en-US" sz="2000" u="sng" dirty="0">
                <a:latin typeface="Calibri" pitchFamily="34" charset="0"/>
              </a:rPr>
              <a:t>and</a:t>
            </a:r>
          </a:p>
          <a:p>
            <a:pPr algn="ctr"/>
            <a:r>
              <a:rPr lang="en-US" sz="2500" dirty="0">
                <a:latin typeface="Calibri" pitchFamily="34" charset="0"/>
              </a:rPr>
              <a:t>Find information within sources</a:t>
            </a:r>
          </a:p>
          <a:p>
            <a:pPr algn="ctr"/>
            <a:endParaRPr lang="en-US" sz="2500" dirty="0">
              <a:latin typeface="Calibri" pitchFamily="34" charset="0"/>
            </a:endParaRPr>
          </a:p>
          <a:p>
            <a:pPr algn="ctr"/>
            <a:r>
              <a:rPr lang="en-US" sz="1500" dirty="0">
                <a:latin typeface="Calibri" pitchFamily="34" charset="0"/>
              </a:rPr>
              <a:t>(Jansen, “The Big6 Goes Primary”)</a:t>
            </a:r>
          </a:p>
          <a:p>
            <a:pPr algn="ctr"/>
            <a:r>
              <a:rPr lang="en-US" sz="1500" dirty="0">
                <a:latin typeface="Calibri" pitchFamily="34" charset="0"/>
              </a:rPr>
              <a:t>(Eisenberg, “The Big6”)</a:t>
            </a:r>
          </a:p>
          <a:p>
            <a:pPr algn="ctr"/>
            <a:endParaRPr lang="en-US" sz="2500" dirty="0">
              <a:latin typeface="Calibri" pitchFamily="34" charset="0"/>
            </a:endParaRPr>
          </a:p>
          <a:p>
            <a:pPr algn="ctr"/>
            <a:endParaRPr lang="en-US" sz="2500" dirty="0">
              <a:latin typeface="Calibri" pitchFamily="34" charset="0"/>
            </a:endParaRPr>
          </a:p>
          <a:p>
            <a:pPr algn="ctr"/>
            <a:endParaRPr lang="en-US" sz="2500" dirty="0">
              <a:latin typeface="Calibri" pitchFamily="34" charset="0"/>
            </a:endParaRPr>
          </a:p>
          <a:p>
            <a:pPr algn="ctr"/>
            <a:endParaRPr lang="en-US" sz="2500" dirty="0">
              <a:latin typeface="Calibri" pitchFamily="34" charset="0"/>
            </a:endParaRPr>
          </a:p>
          <a:p>
            <a:pPr algn="ctr"/>
            <a:endParaRPr lang="en-US" sz="2500" dirty="0">
              <a:latin typeface="Calibri" pitchFamily="34" charset="0"/>
            </a:endParaRPr>
          </a:p>
          <a:p>
            <a:pPr algn="ctr"/>
            <a:r>
              <a:rPr lang="en-US" dirty="0">
                <a:latin typeface="Calibri" pitchFamily="34" charset="0"/>
              </a:rPr>
              <a:t/>
            </a:r>
            <a:br>
              <a:rPr lang="en-US" dirty="0">
                <a:latin typeface="Calibri" pitchFamily="34" charset="0"/>
              </a:rPr>
            </a:br>
            <a:endParaRPr lang="en-US" dirty="0">
              <a:latin typeface="Calibri" pitchFamily="34" charset="0"/>
            </a:endParaRPr>
          </a:p>
        </p:txBody>
      </p:sp>
      <p:sp>
        <p:nvSpPr>
          <p:cNvPr id="9" name="TextBox 8"/>
          <p:cNvSpPr txBox="1"/>
          <p:nvPr/>
        </p:nvSpPr>
        <p:spPr>
          <a:xfrm>
            <a:off x="2209800" y="2057400"/>
            <a:ext cx="6629400" cy="477838"/>
          </a:xfrm>
          <a:prstGeom prst="rect">
            <a:avLst/>
          </a:prstGeom>
          <a:ln>
            <a:solidFill>
              <a:srgbClr val="00B050"/>
            </a:solidFill>
          </a:ln>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en-US" sz="2500" dirty="0"/>
              <a:t>Students Ask: Where can we find what we need?</a:t>
            </a:r>
          </a:p>
        </p:txBody>
      </p:sp>
      <p:sp>
        <p:nvSpPr>
          <p:cNvPr id="8" name="Oval 7"/>
          <p:cNvSpPr/>
          <p:nvPr/>
        </p:nvSpPr>
        <p:spPr>
          <a:xfrm>
            <a:off x="-76200" y="2133600"/>
            <a:ext cx="1447800" cy="1371600"/>
          </a:xfrm>
          <a:prstGeom prst="ellipse">
            <a:avLst/>
          </a:prstGeom>
          <a:noFill/>
          <a:ln>
            <a:solidFill>
              <a:schemeClr val="bg1">
                <a:lumMod val="95000"/>
              </a:schemeClr>
            </a:solidFill>
          </a:ln>
          <a:effectLst>
            <a:glow rad="101600">
              <a:schemeClr val="accent5">
                <a:lumMod val="20000"/>
                <a:lumOff val="80000"/>
                <a:alpha val="60000"/>
              </a:schemeClr>
            </a:glow>
            <a:outerShdw blurRad="40000" dist="20000" dir="5400000" rotWithShape="0">
              <a:srgbClr val="000000">
                <a:alpha val="38000"/>
              </a:srgbClr>
            </a:outerShdw>
          </a:effectLst>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grpId="0" nodeType="afterEffect">
                                  <p:stCondLst>
                                    <p:cond delay="0"/>
                                  </p:stCondLst>
                                  <p:childTnLst>
                                    <p:animRot by="21600000">
                                      <p:cBhvr>
                                        <p:cTn id="6" dur="2000" fill="hold"/>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0" y="0"/>
            <a:ext cx="9906000" cy="8991600"/>
            <a:chOff x="0" y="0"/>
            <a:chExt cx="9906000" cy="8991600"/>
          </a:xfrm>
        </p:grpSpPr>
        <p:grpSp>
          <p:nvGrpSpPr>
            <p:cNvPr id="11" name="Group 9"/>
            <p:cNvGrpSpPr/>
            <p:nvPr/>
          </p:nvGrpSpPr>
          <p:grpSpPr>
            <a:xfrm>
              <a:off x="0" y="0"/>
              <a:ext cx="9906000" cy="8991600"/>
              <a:chOff x="0" y="0"/>
              <a:chExt cx="9906000" cy="8991600"/>
            </a:xfrm>
          </p:grpSpPr>
          <p:pic>
            <p:nvPicPr>
              <p:cNvPr id="13" name="Content Placeholder 3" descr="02.jpg"/>
              <p:cNvPicPr>
                <a:picLocks noChangeAspect="1"/>
              </p:cNvPicPr>
              <p:nvPr/>
            </p:nvPicPr>
            <p:blipFill>
              <a:blip r:embed="rId3" cstate="print">
                <a:clrChange>
                  <a:clrFrom>
                    <a:srgbClr val="FFFFFF"/>
                  </a:clrFrom>
                  <a:clrTo>
                    <a:srgbClr val="FFFFFF">
                      <a:alpha val="0"/>
                    </a:srgbClr>
                  </a:clrTo>
                </a:clrChange>
              </a:blip>
              <a:srcRect r="68932" b="38462"/>
              <a:stretch>
                <a:fillRect/>
              </a:stretch>
            </p:blipFill>
            <p:spPr bwMode="auto">
              <a:xfrm>
                <a:off x="685800" y="1143000"/>
                <a:ext cx="1371600" cy="7848600"/>
              </a:xfrm>
              <a:prstGeom prst="rect">
                <a:avLst/>
              </a:prstGeom>
              <a:noFill/>
              <a:ln w="9525">
                <a:noFill/>
                <a:miter lim="800000"/>
                <a:headEnd/>
                <a:tailEnd/>
              </a:ln>
            </p:spPr>
          </p:pic>
          <p:pic>
            <p:nvPicPr>
              <p:cNvPr id="14" name="Content Placeholder 3" descr="03.jpg"/>
              <p:cNvPicPr>
                <a:picLocks noChangeAspect="1"/>
              </p:cNvPicPr>
              <p:nvPr/>
            </p:nvPicPr>
            <p:blipFill>
              <a:blip r:embed="rId4" cstate="print">
                <a:clrChange>
                  <a:clrFrom>
                    <a:srgbClr val="FFFFFF"/>
                  </a:clrFrom>
                  <a:clrTo>
                    <a:srgbClr val="FFFFFF">
                      <a:alpha val="0"/>
                    </a:srgbClr>
                  </a:clrTo>
                </a:clrChange>
              </a:blip>
              <a:srcRect b="72222"/>
              <a:stretch>
                <a:fillRect/>
              </a:stretch>
            </p:blipFill>
            <p:spPr bwMode="auto">
              <a:xfrm>
                <a:off x="0" y="0"/>
                <a:ext cx="9144000" cy="1524000"/>
              </a:xfrm>
              <a:prstGeom prst="rect">
                <a:avLst/>
              </a:prstGeom>
              <a:noFill/>
              <a:ln w="9525">
                <a:noFill/>
                <a:miter lim="800000"/>
                <a:headEnd/>
                <a:tailEnd/>
              </a:ln>
            </p:spPr>
          </p:pic>
          <p:pic>
            <p:nvPicPr>
              <p:cNvPr id="15" name="Content Placeholder 3" descr="02.jpg"/>
              <p:cNvPicPr>
                <a:picLocks noChangeAspect="1"/>
              </p:cNvPicPr>
              <p:nvPr/>
            </p:nvPicPr>
            <p:blipFill>
              <a:blip r:embed="rId3" cstate="print">
                <a:clrChange>
                  <a:clrFrom>
                    <a:srgbClr val="FFFFFF"/>
                  </a:clrFrom>
                  <a:clrTo>
                    <a:srgbClr val="FFFFFF">
                      <a:alpha val="0"/>
                    </a:srgbClr>
                  </a:clrTo>
                </a:clrChange>
              </a:blip>
              <a:srcRect t="78988"/>
              <a:stretch>
                <a:fillRect/>
              </a:stretch>
            </p:blipFill>
            <p:spPr bwMode="auto">
              <a:xfrm>
                <a:off x="762000" y="5105400"/>
                <a:ext cx="9144000" cy="1752600"/>
              </a:xfrm>
              <a:prstGeom prst="rect">
                <a:avLst/>
              </a:prstGeom>
              <a:noFill/>
              <a:ln w="9525">
                <a:noFill/>
                <a:miter lim="800000"/>
                <a:headEnd/>
                <a:tailEnd/>
              </a:ln>
            </p:spPr>
          </p:pic>
          <p:pic>
            <p:nvPicPr>
              <p:cNvPr id="16" name="Picture 11" descr="http://www.hershey.k12.pa.us/5603_42121694240/lib/5603_42121694240/Big6List_01.gif"/>
              <p:cNvPicPr>
                <a:picLocks noChangeAspect="1" noChangeArrowheads="1"/>
              </p:cNvPicPr>
              <p:nvPr/>
            </p:nvPicPr>
            <p:blipFill>
              <a:blip r:embed="rId5" cstate="print"/>
              <a:srcRect/>
              <a:stretch>
                <a:fillRect/>
              </a:stretch>
            </p:blipFill>
            <p:spPr bwMode="auto">
              <a:xfrm>
                <a:off x="0" y="0"/>
                <a:ext cx="1447800" cy="6858000"/>
              </a:xfrm>
              <a:prstGeom prst="rect">
                <a:avLst/>
              </a:prstGeom>
              <a:noFill/>
              <a:ln w="9525">
                <a:noFill/>
                <a:miter lim="800000"/>
                <a:headEnd/>
                <a:tailEnd/>
              </a:ln>
            </p:spPr>
          </p:pic>
        </p:grpSp>
        <p:sp>
          <p:nvSpPr>
            <p:cNvPr id="12" name="Title 1"/>
            <p:cNvSpPr txBox="1">
              <a:spLocks/>
            </p:cNvSpPr>
            <p:nvPr/>
          </p:nvSpPr>
          <p:spPr>
            <a:xfrm>
              <a:off x="1600200" y="0"/>
              <a:ext cx="7162800" cy="1143000"/>
            </a:xfrm>
            <a:prstGeom prst="rect">
              <a:avLst/>
            </a:prstGeom>
          </p:spPr>
          <p:txBody>
            <a:bodyPr anchor="ctr">
              <a:normAutofit/>
            </a:bodyPr>
            <a:lstStyle/>
            <a:p>
              <a:pPr algn="ctr" fontAlgn="auto">
                <a:spcAft>
                  <a:spcPts val="0"/>
                </a:spcAft>
                <a:defRPr/>
              </a:pPr>
              <a:r>
                <a:rPr lang="en-US" sz="4400" dirty="0">
                  <a:latin typeface="+mj-lt"/>
                  <a:ea typeface="+mj-ea"/>
                  <a:cs typeface="+mj-cs"/>
                </a:rPr>
                <a:t>What is the Big6?</a:t>
              </a:r>
            </a:p>
          </p:txBody>
        </p:sp>
      </p:grpSp>
      <p:sp>
        <p:nvSpPr>
          <p:cNvPr id="8196" name="TextBox 7"/>
          <p:cNvSpPr txBox="1">
            <a:spLocks noChangeArrowheads="1"/>
          </p:cNvSpPr>
          <p:nvPr/>
        </p:nvSpPr>
        <p:spPr bwMode="auto">
          <a:xfrm>
            <a:off x="1752600" y="1371600"/>
            <a:ext cx="7924800" cy="6955750"/>
          </a:xfrm>
          <a:prstGeom prst="rect">
            <a:avLst/>
          </a:prstGeom>
          <a:noFill/>
          <a:ln w="9525">
            <a:noFill/>
            <a:miter lim="800000"/>
            <a:headEnd/>
            <a:tailEnd/>
          </a:ln>
        </p:spPr>
        <p:txBody>
          <a:bodyPr>
            <a:spAutoFit/>
          </a:bodyPr>
          <a:lstStyle/>
          <a:p>
            <a:pPr algn="ctr"/>
            <a:r>
              <a:rPr lang="en-US" sz="3000" dirty="0">
                <a:latin typeface="Calibri" pitchFamily="34" charset="0"/>
              </a:rPr>
              <a:t>Step 4 – Use of Information</a:t>
            </a:r>
          </a:p>
          <a:p>
            <a:pPr algn="ctr"/>
            <a:endParaRPr lang="en-US" sz="3000" dirty="0">
              <a:latin typeface="Calibri" pitchFamily="34" charset="0"/>
            </a:endParaRPr>
          </a:p>
          <a:p>
            <a:pPr algn="ctr"/>
            <a:endParaRPr lang="en-US" sz="2500" dirty="0">
              <a:latin typeface="Calibri" pitchFamily="34" charset="0"/>
            </a:endParaRPr>
          </a:p>
          <a:p>
            <a:pPr algn="ctr"/>
            <a:endParaRPr lang="en-US" sz="2500" dirty="0">
              <a:latin typeface="Calibri" pitchFamily="34" charset="0"/>
            </a:endParaRPr>
          </a:p>
          <a:p>
            <a:pPr algn="ctr"/>
            <a:r>
              <a:rPr lang="en-US" sz="2500" b="1" dirty="0">
                <a:latin typeface="Calibri" pitchFamily="34" charset="0"/>
              </a:rPr>
              <a:t>During this step, students:</a:t>
            </a:r>
          </a:p>
          <a:p>
            <a:pPr algn="ctr"/>
            <a:endParaRPr lang="en-US" sz="2500" dirty="0">
              <a:latin typeface="Calibri" pitchFamily="34" charset="0"/>
            </a:endParaRPr>
          </a:p>
          <a:p>
            <a:pPr algn="ctr"/>
            <a:r>
              <a:rPr lang="en-US" sz="2500" dirty="0">
                <a:latin typeface="Calibri" pitchFamily="34" charset="0"/>
              </a:rPr>
              <a:t>Engage (read, hear, view, touch) information</a:t>
            </a:r>
          </a:p>
          <a:p>
            <a:pPr algn="ctr"/>
            <a:r>
              <a:rPr lang="en-US" sz="2000" u="sng" dirty="0">
                <a:latin typeface="Calibri" pitchFamily="34" charset="0"/>
              </a:rPr>
              <a:t>and</a:t>
            </a:r>
          </a:p>
          <a:p>
            <a:pPr algn="ctr"/>
            <a:r>
              <a:rPr lang="en-US" sz="2500" dirty="0">
                <a:latin typeface="Calibri" pitchFamily="34" charset="0"/>
              </a:rPr>
              <a:t>Extract relevant information</a:t>
            </a:r>
          </a:p>
          <a:p>
            <a:pPr algn="ctr"/>
            <a:endParaRPr lang="en-US" sz="2500" dirty="0">
              <a:latin typeface="Calibri" pitchFamily="34" charset="0"/>
            </a:endParaRPr>
          </a:p>
          <a:p>
            <a:pPr algn="ctr"/>
            <a:r>
              <a:rPr lang="en-US" sz="1500" dirty="0">
                <a:latin typeface="Calibri" pitchFamily="34" charset="0"/>
              </a:rPr>
              <a:t>(Jansen, “The Big6 Goes Primary”)</a:t>
            </a:r>
          </a:p>
          <a:p>
            <a:pPr algn="ctr"/>
            <a:r>
              <a:rPr lang="en-US" sz="1500" dirty="0">
                <a:latin typeface="Calibri" pitchFamily="34" charset="0"/>
              </a:rPr>
              <a:t>(Eisenberg, “The Big6”)</a:t>
            </a:r>
          </a:p>
          <a:p>
            <a:pPr algn="ctr"/>
            <a:endParaRPr lang="en-US" sz="2500" dirty="0">
              <a:latin typeface="Calibri" pitchFamily="34" charset="0"/>
            </a:endParaRPr>
          </a:p>
          <a:p>
            <a:pPr algn="ctr"/>
            <a:endParaRPr lang="en-US" sz="2500" dirty="0">
              <a:latin typeface="Calibri" pitchFamily="34" charset="0"/>
            </a:endParaRPr>
          </a:p>
          <a:p>
            <a:pPr algn="ctr"/>
            <a:endParaRPr lang="en-US" sz="2500" dirty="0">
              <a:latin typeface="Calibri" pitchFamily="34" charset="0"/>
            </a:endParaRPr>
          </a:p>
          <a:p>
            <a:pPr algn="ctr"/>
            <a:endParaRPr lang="en-US" sz="2500" dirty="0">
              <a:latin typeface="Calibri" pitchFamily="34" charset="0"/>
            </a:endParaRPr>
          </a:p>
          <a:p>
            <a:pPr algn="ctr"/>
            <a:endParaRPr lang="en-US" sz="2500" dirty="0">
              <a:latin typeface="Calibri" pitchFamily="34" charset="0"/>
            </a:endParaRPr>
          </a:p>
          <a:p>
            <a:pPr algn="ctr"/>
            <a:r>
              <a:rPr lang="en-US" dirty="0">
                <a:latin typeface="Calibri" pitchFamily="34" charset="0"/>
              </a:rPr>
              <a:t/>
            </a:r>
            <a:br>
              <a:rPr lang="en-US" dirty="0">
                <a:latin typeface="Calibri" pitchFamily="34" charset="0"/>
              </a:rPr>
            </a:br>
            <a:endParaRPr lang="en-US" dirty="0">
              <a:latin typeface="Calibri" pitchFamily="34" charset="0"/>
            </a:endParaRPr>
          </a:p>
        </p:txBody>
      </p:sp>
      <p:sp>
        <p:nvSpPr>
          <p:cNvPr id="9" name="TextBox 8"/>
          <p:cNvSpPr txBox="1"/>
          <p:nvPr/>
        </p:nvSpPr>
        <p:spPr>
          <a:xfrm>
            <a:off x="2438400" y="2057400"/>
            <a:ext cx="6477000" cy="477838"/>
          </a:xfrm>
          <a:prstGeom prst="rect">
            <a:avLst/>
          </a:prstGeom>
          <a:ln>
            <a:solidFill>
              <a:srgbClr val="FFC000"/>
            </a:solidFill>
          </a:ln>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en-US" sz="2500" dirty="0"/>
              <a:t>Students Ask: What information can we use?</a:t>
            </a:r>
          </a:p>
        </p:txBody>
      </p:sp>
      <p:sp>
        <p:nvSpPr>
          <p:cNvPr id="8" name="Oval 7"/>
          <p:cNvSpPr/>
          <p:nvPr/>
        </p:nvSpPr>
        <p:spPr>
          <a:xfrm>
            <a:off x="-76200" y="3352800"/>
            <a:ext cx="1447800" cy="1371600"/>
          </a:xfrm>
          <a:prstGeom prst="ellipse">
            <a:avLst/>
          </a:prstGeom>
          <a:noFill/>
          <a:ln>
            <a:solidFill>
              <a:schemeClr val="bg1">
                <a:lumMod val="95000"/>
              </a:schemeClr>
            </a:solidFill>
          </a:ln>
          <a:effectLst>
            <a:glow rad="101600">
              <a:schemeClr val="accent5">
                <a:lumMod val="20000"/>
                <a:lumOff val="80000"/>
                <a:alpha val="60000"/>
              </a:schemeClr>
            </a:glow>
            <a:outerShdw blurRad="40000" dist="20000" dir="5400000" rotWithShape="0">
              <a:srgbClr val="000000">
                <a:alpha val="38000"/>
              </a:srgbClr>
            </a:outerShdw>
          </a:effectLst>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grpId="0" nodeType="afterEffect">
                                  <p:stCondLst>
                                    <p:cond delay="0"/>
                                  </p:stCondLst>
                                  <p:childTnLst>
                                    <p:animRot by="21600000">
                                      <p:cBhvr>
                                        <p:cTn id="6" dur="2000" fill="hold"/>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p:cNvGrpSpPr/>
          <p:nvPr/>
        </p:nvGrpSpPr>
        <p:grpSpPr>
          <a:xfrm>
            <a:off x="0" y="0"/>
            <a:ext cx="9906000" cy="8991600"/>
            <a:chOff x="0" y="0"/>
            <a:chExt cx="9906000" cy="8991600"/>
          </a:xfrm>
        </p:grpSpPr>
        <p:grpSp>
          <p:nvGrpSpPr>
            <p:cNvPr id="10" name="Group 9"/>
            <p:cNvGrpSpPr/>
            <p:nvPr/>
          </p:nvGrpSpPr>
          <p:grpSpPr>
            <a:xfrm>
              <a:off x="0" y="0"/>
              <a:ext cx="9906000" cy="8991600"/>
              <a:chOff x="0" y="0"/>
              <a:chExt cx="9906000" cy="8991600"/>
            </a:xfrm>
          </p:grpSpPr>
          <p:pic>
            <p:nvPicPr>
              <p:cNvPr id="11" name="Content Placeholder 3" descr="02.jpg"/>
              <p:cNvPicPr>
                <a:picLocks noChangeAspect="1"/>
              </p:cNvPicPr>
              <p:nvPr/>
            </p:nvPicPr>
            <p:blipFill>
              <a:blip r:embed="rId3" cstate="print">
                <a:clrChange>
                  <a:clrFrom>
                    <a:srgbClr val="FFFFFF"/>
                  </a:clrFrom>
                  <a:clrTo>
                    <a:srgbClr val="FFFFFF">
                      <a:alpha val="0"/>
                    </a:srgbClr>
                  </a:clrTo>
                </a:clrChange>
              </a:blip>
              <a:srcRect r="68932" b="38462"/>
              <a:stretch>
                <a:fillRect/>
              </a:stretch>
            </p:blipFill>
            <p:spPr bwMode="auto">
              <a:xfrm>
                <a:off x="685800" y="1143000"/>
                <a:ext cx="1371600" cy="7848600"/>
              </a:xfrm>
              <a:prstGeom prst="rect">
                <a:avLst/>
              </a:prstGeom>
              <a:noFill/>
              <a:ln w="9525">
                <a:noFill/>
                <a:miter lim="800000"/>
                <a:headEnd/>
                <a:tailEnd/>
              </a:ln>
            </p:spPr>
          </p:pic>
          <p:pic>
            <p:nvPicPr>
              <p:cNvPr id="12" name="Content Placeholder 3" descr="03.jpg"/>
              <p:cNvPicPr>
                <a:picLocks noChangeAspect="1"/>
              </p:cNvPicPr>
              <p:nvPr/>
            </p:nvPicPr>
            <p:blipFill>
              <a:blip r:embed="rId4" cstate="print">
                <a:clrChange>
                  <a:clrFrom>
                    <a:srgbClr val="FFFFFF"/>
                  </a:clrFrom>
                  <a:clrTo>
                    <a:srgbClr val="FFFFFF">
                      <a:alpha val="0"/>
                    </a:srgbClr>
                  </a:clrTo>
                </a:clrChange>
              </a:blip>
              <a:srcRect b="72222"/>
              <a:stretch>
                <a:fillRect/>
              </a:stretch>
            </p:blipFill>
            <p:spPr bwMode="auto">
              <a:xfrm>
                <a:off x="0" y="0"/>
                <a:ext cx="9144000" cy="1524000"/>
              </a:xfrm>
              <a:prstGeom prst="rect">
                <a:avLst/>
              </a:prstGeom>
              <a:noFill/>
              <a:ln w="9525">
                <a:noFill/>
                <a:miter lim="800000"/>
                <a:headEnd/>
                <a:tailEnd/>
              </a:ln>
            </p:spPr>
          </p:pic>
          <p:pic>
            <p:nvPicPr>
              <p:cNvPr id="13" name="Content Placeholder 3" descr="02.jpg"/>
              <p:cNvPicPr>
                <a:picLocks noChangeAspect="1"/>
              </p:cNvPicPr>
              <p:nvPr/>
            </p:nvPicPr>
            <p:blipFill>
              <a:blip r:embed="rId3" cstate="print">
                <a:clrChange>
                  <a:clrFrom>
                    <a:srgbClr val="FFFFFF"/>
                  </a:clrFrom>
                  <a:clrTo>
                    <a:srgbClr val="FFFFFF">
                      <a:alpha val="0"/>
                    </a:srgbClr>
                  </a:clrTo>
                </a:clrChange>
              </a:blip>
              <a:srcRect t="78988"/>
              <a:stretch>
                <a:fillRect/>
              </a:stretch>
            </p:blipFill>
            <p:spPr bwMode="auto">
              <a:xfrm>
                <a:off x="762000" y="5105400"/>
                <a:ext cx="9144000" cy="1752600"/>
              </a:xfrm>
              <a:prstGeom prst="rect">
                <a:avLst/>
              </a:prstGeom>
              <a:noFill/>
              <a:ln w="9525">
                <a:noFill/>
                <a:miter lim="800000"/>
                <a:headEnd/>
                <a:tailEnd/>
              </a:ln>
            </p:spPr>
          </p:pic>
          <p:pic>
            <p:nvPicPr>
              <p:cNvPr id="14" name="Picture 11" descr="http://www.hershey.k12.pa.us/5603_42121694240/lib/5603_42121694240/Big6List_01.gif"/>
              <p:cNvPicPr>
                <a:picLocks noChangeAspect="1" noChangeArrowheads="1"/>
              </p:cNvPicPr>
              <p:nvPr/>
            </p:nvPicPr>
            <p:blipFill>
              <a:blip r:embed="rId5" cstate="print"/>
              <a:srcRect/>
              <a:stretch>
                <a:fillRect/>
              </a:stretch>
            </p:blipFill>
            <p:spPr bwMode="auto">
              <a:xfrm>
                <a:off x="0" y="0"/>
                <a:ext cx="1447800" cy="6858000"/>
              </a:xfrm>
              <a:prstGeom prst="rect">
                <a:avLst/>
              </a:prstGeom>
              <a:noFill/>
              <a:ln w="9525">
                <a:noFill/>
                <a:miter lim="800000"/>
                <a:headEnd/>
                <a:tailEnd/>
              </a:ln>
            </p:spPr>
          </p:pic>
        </p:grpSp>
        <p:sp>
          <p:nvSpPr>
            <p:cNvPr id="5" name="Title 1"/>
            <p:cNvSpPr txBox="1">
              <a:spLocks/>
            </p:cNvSpPr>
            <p:nvPr/>
          </p:nvSpPr>
          <p:spPr>
            <a:xfrm>
              <a:off x="1600200" y="0"/>
              <a:ext cx="7162800" cy="1143000"/>
            </a:xfrm>
            <a:prstGeom prst="rect">
              <a:avLst/>
            </a:prstGeom>
          </p:spPr>
          <p:txBody>
            <a:bodyPr anchor="ctr">
              <a:normAutofit/>
            </a:bodyPr>
            <a:lstStyle/>
            <a:p>
              <a:pPr algn="ctr" fontAlgn="auto">
                <a:spcAft>
                  <a:spcPts val="0"/>
                </a:spcAft>
                <a:defRPr/>
              </a:pPr>
              <a:r>
                <a:rPr lang="en-US" sz="4400" dirty="0">
                  <a:latin typeface="+mj-lt"/>
                  <a:ea typeface="+mj-ea"/>
                  <a:cs typeface="+mj-cs"/>
                </a:rPr>
                <a:t>What is the Big6?</a:t>
              </a:r>
            </a:p>
          </p:txBody>
        </p:sp>
      </p:grpSp>
      <p:sp>
        <p:nvSpPr>
          <p:cNvPr id="9220" name="TextBox 7"/>
          <p:cNvSpPr txBox="1">
            <a:spLocks noChangeArrowheads="1"/>
          </p:cNvSpPr>
          <p:nvPr/>
        </p:nvSpPr>
        <p:spPr bwMode="auto">
          <a:xfrm>
            <a:off x="1295400" y="1498600"/>
            <a:ext cx="7924800" cy="6955750"/>
          </a:xfrm>
          <a:prstGeom prst="rect">
            <a:avLst/>
          </a:prstGeom>
          <a:noFill/>
          <a:ln w="9525">
            <a:noFill/>
            <a:miter lim="800000"/>
            <a:headEnd/>
            <a:tailEnd/>
          </a:ln>
        </p:spPr>
        <p:txBody>
          <a:bodyPr wrap="square">
            <a:spAutoFit/>
          </a:bodyPr>
          <a:lstStyle/>
          <a:p>
            <a:pPr algn="ctr"/>
            <a:r>
              <a:rPr lang="en-US" sz="3000" dirty="0">
                <a:latin typeface="Calibri" pitchFamily="34" charset="0"/>
              </a:rPr>
              <a:t>Step 5 – Synthesis</a:t>
            </a:r>
          </a:p>
          <a:p>
            <a:pPr algn="ctr"/>
            <a:endParaRPr lang="en-US" sz="3000" dirty="0">
              <a:latin typeface="Calibri" pitchFamily="34" charset="0"/>
            </a:endParaRPr>
          </a:p>
          <a:p>
            <a:pPr algn="ctr"/>
            <a:endParaRPr lang="en-US" sz="2500" dirty="0">
              <a:latin typeface="Calibri" pitchFamily="34" charset="0"/>
            </a:endParaRPr>
          </a:p>
          <a:p>
            <a:pPr algn="ctr"/>
            <a:endParaRPr lang="en-US" sz="2500" dirty="0">
              <a:latin typeface="Calibri" pitchFamily="34" charset="0"/>
            </a:endParaRPr>
          </a:p>
          <a:p>
            <a:pPr algn="ctr"/>
            <a:r>
              <a:rPr lang="en-US" sz="2500" b="1" dirty="0">
                <a:latin typeface="Calibri" pitchFamily="34" charset="0"/>
              </a:rPr>
              <a:t>During this step, students:</a:t>
            </a:r>
          </a:p>
          <a:p>
            <a:pPr algn="ctr"/>
            <a:endParaRPr lang="en-US" sz="2500" dirty="0">
              <a:latin typeface="Calibri" pitchFamily="34" charset="0"/>
            </a:endParaRPr>
          </a:p>
          <a:p>
            <a:pPr algn="ctr"/>
            <a:r>
              <a:rPr lang="en-US" sz="2500" dirty="0">
                <a:latin typeface="Calibri" pitchFamily="34" charset="0"/>
              </a:rPr>
              <a:t>Organize from multiple sources</a:t>
            </a:r>
          </a:p>
          <a:p>
            <a:pPr algn="ctr"/>
            <a:r>
              <a:rPr lang="en-US" sz="2000" u="sng" dirty="0">
                <a:latin typeface="Calibri" pitchFamily="34" charset="0"/>
              </a:rPr>
              <a:t>and</a:t>
            </a:r>
          </a:p>
          <a:p>
            <a:pPr algn="ctr"/>
            <a:r>
              <a:rPr lang="en-US" sz="2500" dirty="0">
                <a:latin typeface="Calibri" pitchFamily="34" charset="0"/>
              </a:rPr>
              <a:t>Present the information</a:t>
            </a:r>
          </a:p>
          <a:p>
            <a:pPr algn="ctr"/>
            <a:endParaRPr lang="en-US" sz="2500" dirty="0">
              <a:latin typeface="Calibri" pitchFamily="34" charset="0"/>
            </a:endParaRPr>
          </a:p>
          <a:p>
            <a:pPr algn="ctr"/>
            <a:r>
              <a:rPr lang="en-US" sz="1500" dirty="0">
                <a:latin typeface="Calibri" pitchFamily="34" charset="0"/>
              </a:rPr>
              <a:t>(Jansen, “The Big6 Goes Primary”)</a:t>
            </a:r>
          </a:p>
          <a:p>
            <a:pPr algn="ctr"/>
            <a:r>
              <a:rPr lang="en-US" sz="1500" dirty="0">
                <a:latin typeface="Calibri" pitchFamily="34" charset="0"/>
              </a:rPr>
              <a:t>(Eisenberg, “The Big6”)</a:t>
            </a:r>
          </a:p>
          <a:p>
            <a:pPr algn="ctr"/>
            <a:endParaRPr lang="en-US" sz="2500" dirty="0">
              <a:latin typeface="Calibri" pitchFamily="34" charset="0"/>
            </a:endParaRPr>
          </a:p>
          <a:p>
            <a:pPr algn="ctr"/>
            <a:endParaRPr lang="en-US" sz="2500" dirty="0">
              <a:latin typeface="Calibri" pitchFamily="34" charset="0"/>
            </a:endParaRPr>
          </a:p>
          <a:p>
            <a:pPr algn="ctr"/>
            <a:endParaRPr lang="en-US" sz="2500" dirty="0">
              <a:latin typeface="Calibri" pitchFamily="34" charset="0"/>
            </a:endParaRPr>
          </a:p>
          <a:p>
            <a:pPr algn="ctr"/>
            <a:endParaRPr lang="en-US" sz="2500" dirty="0">
              <a:latin typeface="Calibri" pitchFamily="34" charset="0"/>
            </a:endParaRPr>
          </a:p>
          <a:p>
            <a:pPr algn="ctr"/>
            <a:endParaRPr lang="en-US" sz="2500" dirty="0">
              <a:latin typeface="Calibri" pitchFamily="34" charset="0"/>
            </a:endParaRPr>
          </a:p>
          <a:p>
            <a:pPr algn="ctr"/>
            <a:r>
              <a:rPr lang="en-US" dirty="0">
                <a:latin typeface="Calibri" pitchFamily="34" charset="0"/>
              </a:rPr>
              <a:t/>
            </a:r>
            <a:br>
              <a:rPr lang="en-US" dirty="0">
                <a:latin typeface="Calibri" pitchFamily="34" charset="0"/>
              </a:rPr>
            </a:br>
            <a:endParaRPr lang="en-US" dirty="0">
              <a:latin typeface="Calibri" pitchFamily="34" charset="0"/>
            </a:endParaRPr>
          </a:p>
        </p:txBody>
      </p:sp>
      <p:sp>
        <p:nvSpPr>
          <p:cNvPr id="9" name="TextBox 8"/>
          <p:cNvSpPr txBox="1"/>
          <p:nvPr/>
        </p:nvSpPr>
        <p:spPr>
          <a:xfrm>
            <a:off x="1905000" y="2133600"/>
            <a:ext cx="7010400" cy="477838"/>
          </a:xfrm>
          <a:prstGeom prst="rect">
            <a:avLst/>
          </a:prstGeom>
          <a:ln/>
        </p:spPr>
        <p:style>
          <a:lnRef idx="2">
            <a:schemeClr val="accent4"/>
          </a:lnRef>
          <a:fillRef idx="1">
            <a:schemeClr val="lt1"/>
          </a:fillRef>
          <a:effectRef idx="0">
            <a:schemeClr val="accent4"/>
          </a:effectRef>
          <a:fontRef idx="minor">
            <a:schemeClr val="dk1"/>
          </a:fontRef>
        </p:style>
        <p:txBody>
          <a:bodyPr wrap="square">
            <a:spAutoFit/>
          </a:bodyPr>
          <a:lstStyle/>
          <a:p>
            <a:pPr algn="ctr" fontAlgn="auto">
              <a:spcBef>
                <a:spcPts val="0"/>
              </a:spcBef>
              <a:spcAft>
                <a:spcPts val="0"/>
              </a:spcAft>
              <a:defRPr/>
            </a:pPr>
            <a:r>
              <a:rPr lang="en-US" sz="2500" dirty="0"/>
              <a:t>Students Ask: How can we show what we learned?</a:t>
            </a:r>
          </a:p>
        </p:txBody>
      </p:sp>
      <p:sp>
        <p:nvSpPr>
          <p:cNvPr id="8" name="Oval 7"/>
          <p:cNvSpPr/>
          <p:nvPr/>
        </p:nvSpPr>
        <p:spPr>
          <a:xfrm>
            <a:off x="-152400" y="4419600"/>
            <a:ext cx="1447800" cy="1371600"/>
          </a:xfrm>
          <a:prstGeom prst="ellipse">
            <a:avLst/>
          </a:prstGeom>
          <a:noFill/>
          <a:ln>
            <a:solidFill>
              <a:schemeClr val="bg1">
                <a:lumMod val="95000"/>
              </a:schemeClr>
            </a:solidFill>
          </a:ln>
          <a:effectLst>
            <a:glow rad="101600">
              <a:schemeClr val="accent5">
                <a:lumMod val="20000"/>
                <a:lumOff val="80000"/>
                <a:alpha val="60000"/>
              </a:schemeClr>
            </a:glow>
            <a:outerShdw blurRad="40000" dist="20000" dir="5400000" rotWithShape="0">
              <a:srgbClr val="000000">
                <a:alpha val="38000"/>
              </a:srgbClr>
            </a:outerShdw>
          </a:effectLst>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grpId="0" nodeType="afterEffect">
                                  <p:stCondLst>
                                    <p:cond delay="0"/>
                                  </p:stCondLst>
                                  <p:childTnLst>
                                    <p:animRot by="21600000">
                                      <p:cBhvr>
                                        <p:cTn id="6" dur="2000" fill="hold"/>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TextBox 7"/>
          <p:cNvSpPr txBox="1">
            <a:spLocks noChangeArrowheads="1"/>
          </p:cNvSpPr>
          <p:nvPr/>
        </p:nvSpPr>
        <p:spPr bwMode="auto">
          <a:xfrm>
            <a:off x="1371600" y="1270000"/>
            <a:ext cx="7924800" cy="6955750"/>
          </a:xfrm>
          <a:prstGeom prst="rect">
            <a:avLst/>
          </a:prstGeom>
          <a:noFill/>
          <a:ln w="9525">
            <a:noFill/>
            <a:miter lim="800000"/>
            <a:headEnd/>
            <a:tailEnd/>
          </a:ln>
        </p:spPr>
        <p:txBody>
          <a:bodyPr>
            <a:spAutoFit/>
          </a:bodyPr>
          <a:lstStyle/>
          <a:p>
            <a:pPr algn="ctr"/>
            <a:r>
              <a:rPr lang="en-US" sz="3000" dirty="0">
                <a:latin typeface="Calibri" pitchFamily="34" charset="0"/>
              </a:rPr>
              <a:t>Step 6 – Evaluation</a:t>
            </a:r>
          </a:p>
          <a:p>
            <a:pPr algn="ctr"/>
            <a:endParaRPr lang="en-US" sz="3000" dirty="0">
              <a:latin typeface="Calibri" pitchFamily="34" charset="0"/>
            </a:endParaRPr>
          </a:p>
          <a:p>
            <a:pPr algn="ctr"/>
            <a:endParaRPr lang="en-US" sz="2500" dirty="0">
              <a:latin typeface="Calibri" pitchFamily="34" charset="0"/>
            </a:endParaRPr>
          </a:p>
          <a:p>
            <a:pPr algn="ctr"/>
            <a:endParaRPr lang="en-US" sz="2500" dirty="0">
              <a:latin typeface="Calibri" pitchFamily="34" charset="0"/>
            </a:endParaRPr>
          </a:p>
          <a:p>
            <a:pPr algn="ctr"/>
            <a:r>
              <a:rPr lang="en-US" sz="2500" b="1" dirty="0">
                <a:latin typeface="Calibri" pitchFamily="34" charset="0"/>
              </a:rPr>
              <a:t>During this step, students:</a:t>
            </a:r>
          </a:p>
          <a:p>
            <a:pPr algn="ctr"/>
            <a:endParaRPr lang="en-US" sz="2500" dirty="0">
              <a:latin typeface="Calibri" pitchFamily="34" charset="0"/>
            </a:endParaRPr>
          </a:p>
          <a:p>
            <a:pPr algn="ctr"/>
            <a:r>
              <a:rPr lang="en-US" sz="2500" dirty="0">
                <a:latin typeface="Calibri" pitchFamily="34" charset="0"/>
              </a:rPr>
              <a:t>Judge the product</a:t>
            </a:r>
          </a:p>
          <a:p>
            <a:pPr algn="ctr"/>
            <a:r>
              <a:rPr lang="en-US" sz="2000" u="sng" dirty="0">
                <a:latin typeface="Calibri" pitchFamily="34" charset="0"/>
              </a:rPr>
              <a:t>and</a:t>
            </a:r>
          </a:p>
          <a:p>
            <a:pPr algn="ctr"/>
            <a:r>
              <a:rPr lang="en-US" sz="2500" dirty="0">
                <a:latin typeface="Calibri" pitchFamily="34" charset="0"/>
              </a:rPr>
              <a:t>Judge the process</a:t>
            </a:r>
          </a:p>
          <a:p>
            <a:pPr algn="ctr"/>
            <a:endParaRPr lang="en-US" sz="2500" dirty="0">
              <a:latin typeface="Calibri" pitchFamily="34" charset="0"/>
            </a:endParaRPr>
          </a:p>
          <a:p>
            <a:pPr algn="ctr"/>
            <a:r>
              <a:rPr lang="en-US" sz="1500" dirty="0">
                <a:latin typeface="Calibri" pitchFamily="34" charset="0"/>
              </a:rPr>
              <a:t>(Jansen, “The Big6 Goes Primary”)</a:t>
            </a:r>
          </a:p>
          <a:p>
            <a:pPr algn="ctr"/>
            <a:r>
              <a:rPr lang="en-US" sz="1500" dirty="0">
                <a:latin typeface="Calibri" pitchFamily="34" charset="0"/>
              </a:rPr>
              <a:t>(Eisenberg, “The Big6”)</a:t>
            </a:r>
          </a:p>
          <a:p>
            <a:pPr algn="ctr"/>
            <a:endParaRPr lang="en-US" sz="2500" dirty="0">
              <a:latin typeface="Calibri" pitchFamily="34" charset="0"/>
            </a:endParaRPr>
          </a:p>
          <a:p>
            <a:pPr algn="ctr"/>
            <a:endParaRPr lang="en-US" sz="2500" dirty="0">
              <a:latin typeface="Calibri" pitchFamily="34" charset="0"/>
            </a:endParaRPr>
          </a:p>
          <a:p>
            <a:pPr algn="ctr"/>
            <a:endParaRPr lang="en-US" sz="2500" dirty="0">
              <a:latin typeface="Calibri" pitchFamily="34" charset="0"/>
            </a:endParaRPr>
          </a:p>
          <a:p>
            <a:pPr algn="ctr"/>
            <a:endParaRPr lang="en-US" sz="2500" dirty="0">
              <a:latin typeface="Calibri" pitchFamily="34" charset="0"/>
            </a:endParaRPr>
          </a:p>
          <a:p>
            <a:pPr algn="ctr"/>
            <a:endParaRPr lang="en-US" sz="2500" dirty="0">
              <a:latin typeface="Calibri" pitchFamily="34" charset="0"/>
            </a:endParaRPr>
          </a:p>
          <a:p>
            <a:pPr algn="ctr"/>
            <a:r>
              <a:rPr lang="en-US" dirty="0">
                <a:latin typeface="Calibri" pitchFamily="34" charset="0"/>
              </a:rPr>
              <a:t/>
            </a:r>
            <a:br>
              <a:rPr lang="en-US" dirty="0">
                <a:latin typeface="Calibri" pitchFamily="34" charset="0"/>
              </a:rPr>
            </a:br>
            <a:endParaRPr lang="en-US" dirty="0">
              <a:latin typeface="Calibri" pitchFamily="34" charset="0"/>
            </a:endParaRPr>
          </a:p>
        </p:txBody>
      </p:sp>
      <p:sp>
        <p:nvSpPr>
          <p:cNvPr id="9" name="TextBox 8"/>
          <p:cNvSpPr txBox="1"/>
          <p:nvPr/>
        </p:nvSpPr>
        <p:spPr>
          <a:xfrm>
            <a:off x="1905000" y="1981200"/>
            <a:ext cx="6934200" cy="477838"/>
          </a:xfrm>
          <a:prstGeom prst="rect">
            <a:avLst/>
          </a:prstGeom>
          <a:ln>
            <a:solidFill>
              <a:srgbClr val="F93572"/>
            </a:solidFill>
          </a:ln>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en-US" sz="2500" dirty="0"/>
              <a:t>Students Ask: How will we know if we did well?</a:t>
            </a:r>
          </a:p>
        </p:txBody>
      </p:sp>
      <p:grpSp>
        <p:nvGrpSpPr>
          <p:cNvPr id="15" name="Group 14"/>
          <p:cNvGrpSpPr/>
          <p:nvPr/>
        </p:nvGrpSpPr>
        <p:grpSpPr>
          <a:xfrm>
            <a:off x="0" y="0"/>
            <a:ext cx="9906000" cy="8991600"/>
            <a:chOff x="0" y="0"/>
            <a:chExt cx="9906000" cy="8991600"/>
          </a:xfrm>
        </p:grpSpPr>
        <p:grpSp>
          <p:nvGrpSpPr>
            <p:cNvPr id="14" name="Group 13"/>
            <p:cNvGrpSpPr/>
            <p:nvPr/>
          </p:nvGrpSpPr>
          <p:grpSpPr>
            <a:xfrm>
              <a:off x="0" y="0"/>
              <a:ext cx="9906000" cy="8991600"/>
              <a:chOff x="0" y="0"/>
              <a:chExt cx="9906000" cy="8991600"/>
            </a:xfrm>
          </p:grpSpPr>
          <p:pic>
            <p:nvPicPr>
              <p:cNvPr id="11" name="Content Placeholder 3" descr="02.jpg"/>
              <p:cNvPicPr>
                <a:picLocks noChangeAspect="1"/>
              </p:cNvPicPr>
              <p:nvPr/>
            </p:nvPicPr>
            <p:blipFill>
              <a:blip r:embed="rId3" cstate="print">
                <a:clrChange>
                  <a:clrFrom>
                    <a:srgbClr val="FFFFFF"/>
                  </a:clrFrom>
                  <a:clrTo>
                    <a:srgbClr val="FFFFFF">
                      <a:alpha val="0"/>
                    </a:srgbClr>
                  </a:clrTo>
                </a:clrChange>
              </a:blip>
              <a:srcRect r="68932" b="38462"/>
              <a:stretch>
                <a:fillRect/>
              </a:stretch>
            </p:blipFill>
            <p:spPr bwMode="auto">
              <a:xfrm>
                <a:off x="685800" y="1143000"/>
                <a:ext cx="1371600" cy="7848600"/>
              </a:xfrm>
              <a:prstGeom prst="rect">
                <a:avLst/>
              </a:prstGeom>
              <a:noFill/>
              <a:ln w="9525">
                <a:noFill/>
                <a:miter lim="800000"/>
                <a:headEnd/>
                <a:tailEnd/>
              </a:ln>
            </p:spPr>
          </p:pic>
          <p:pic>
            <p:nvPicPr>
              <p:cNvPr id="12" name="Content Placeholder 3" descr="03.jpg"/>
              <p:cNvPicPr>
                <a:picLocks noChangeAspect="1"/>
              </p:cNvPicPr>
              <p:nvPr/>
            </p:nvPicPr>
            <p:blipFill>
              <a:blip r:embed="rId4" cstate="print">
                <a:clrChange>
                  <a:clrFrom>
                    <a:srgbClr val="FFFFFF"/>
                  </a:clrFrom>
                  <a:clrTo>
                    <a:srgbClr val="FFFFFF">
                      <a:alpha val="0"/>
                    </a:srgbClr>
                  </a:clrTo>
                </a:clrChange>
              </a:blip>
              <a:srcRect b="72222"/>
              <a:stretch>
                <a:fillRect/>
              </a:stretch>
            </p:blipFill>
            <p:spPr bwMode="auto">
              <a:xfrm>
                <a:off x="0" y="0"/>
                <a:ext cx="9144000" cy="1524000"/>
              </a:xfrm>
              <a:prstGeom prst="rect">
                <a:avLst/>
              </a:prstGeom>
              <a:noFill/>
              <a:ln w="9525">
                <a:noFill/>
                <a:miter lim="800000"/>
                <a:headEnd/>
                <a:tailEnd/>
              </a:ln>
            </p:spPr>
          </p:pic>
          <p:pic>
            <p:nvPicPr>
              <p:cNvPr id="13" name="Content Placeholder 3" descr="02.jpg"/>
              <p:cNvPicPr>
                <a:picLocks noChangeAspect="1"/>
              </p:cNvPicPr>
              <p:nvPr/>
            </p:nvPicPr>
            <p:blipFill>
              <a:blip r:embed="rId3" cstate="print">
                <a:clrChange>
                  <a:clrFrom>
                    <a:srgbClr val="FFFFFF"/>
                  </a:clrFrom>
                  <a:clrTo>
                    <a:srgbClr val="FFFFFF">
                      <a:alpha val="0"/>
                    </a:srgbClr>
                  </a:clrTo>
                </a:clrChange>
              </a:blip>
              <a:srcRect t="78988"/>
              <a:stretch>
                <a:fillRect/>
              </a:stretch>
            </p:blipFill>
            <p:spPr bwMode="auto">
              <a:xfrm>
                <a:off x="762000" y="5105400"/>
                <a:ext cx="9144000" cy="1752600"/>
              </a:xfrm>
              <a:prstGeom prst="rect">
                <a:avLst/>
              </a:prstGeom>
              <a:noFill/>
              <a:ln w="9525">
                <a:noFill/>
                <a:miter lim="800000"/>
                <a:headEnd/>
                <a:tailEnd/>
              </a:ln>
            </p:spPr>
          </p:pic>
          <p:pic>
            <p:nvPicPr>
              <p:cNvPr id="10247" name="Picture 11" descr="http://www.hershey.k12.pa.us/5603_42121694240/lib/5603_42121694240/Big6List_01.gif"/>
              <p:cNvPicPr>
                <a:picLocks noChangeAspect="1" noChangeArrowheads="1"/>
              </p:cNvPicPr>
              <p:nvPr/>
            </p:nvPicPr>
            <p:blipFill>
              <a:blip r:embed="rId5" cstate="print"/>
              <a:srcRect/>
              <a:stretch>
                <a:fillRect/>
              </a:stretch>
            </p:blipFill>
            <p:spPr bwMode="auto">
              <a:xfrm>
                <a:off x="0" y="0"/>
                <a:ext cx="1447800" cy="6858000"/>
              </a:xfrm>
              <a:prstGeom prst="rect">
                <a:avLst/>
              </a:prstGeom>
              <a:noFill/>
              <a:ln w="9525">
                <a:noFill/>
                <a:miter lim="800000"/>
                <a:headEnd/>
                <a:tailEnd/>
              </a:ln>
            </p:spPr>
          </p:pic>
        </p:grpSp>
        <p:sp>
          <p:nvSpPr>
            <p:cNvPr id="5" name="Title 1"/>
            <p:cNvSpPr txBox="1">
              <a:spLocks/>
            </p:cNvSpPr>
            <p:nvPr/>
          </p:nvSpPr>
          <p:spPr>
            <a:xfrm>
              <a:off x="1143000" y="0"/>
              <a:ext cx="8229600" cy="1143000"/>
            </a:xfrm>
            <a:prstGeom prst="rect">
              <a:avLst/>
            </a:prstGeom>
          </p:spPr>
          <p:txBody>
            <a:bodyPr anchor="ctr">
              <a:normAutofit/>
            </a:bodyPr>
            <a:lstStyle/>
            <a:p>
              <a:pPr algn="ctr" fontAlgn="auto">
                <a:spcAft>
                  <a:spcPts val="0"/>
                </a:spcAft>
                <a:defRPr/>
              </a:pPr>
              <a:r>
                <a:rPr lang="en-US" sz="4400" dirty="0">
                  <a:latin typeface="+mj-lt"/>
                  <a:ea typeface="+mj-ea"/>
                  <a:cs typeface="+mj-cs"/>
                </a:rPr>
                <a:t>What is the Big6?</a:t>
              </a:r>
            </a:p>
          </p:txBody>
        </p:sp>
      </p:grpSp>
      <p:sp>
        <p:nvSpPr>
          <p:cNvPr id="8" name="Oval 7"/>
          <p:cNvSpPr/>
          <p:nvPr/>
        </p:nvSpPr>
        <p:spPr>
          <a:xfrm>
            <a:off x="0" y="5562600"/>
            <a:ext cx="1447800" cy="1295400"/>
          </a:xfrm>
          <a:prstGeom prst="ellipse">
            <a:avLst/>
          </a:prstGeom>
          <a:noFill/>
          <a:ln>
            <a:solidFill>
              <a:schemeClr val="bg1">
                <a:lumMod val="95000"/>
              </a:schemeClr>
            </a:solidFill>
          </a:ln>
          <a:effectLst>
            <a:glow rad="101600">
              <a:schemeClr val="accent5">
                <a:lumMod val="20000"/>
                <a:lumOff val="80000"/>
                <a:alpha val="60000"/>
              </a:schemeClr>
            </a:glow>
            <a:outerShdw blurRad="40000" dist="20000" dir="5400000" rotWithShape="0">
              <a:srgbClr val="000000">
                <a:alpha val="38000"/>
              </a:srgbClr>
            </a:outerShdw>
          </a:effectLst>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grpId="0" nodeType="afterEffect">
                                  <p:stCondLst>
                                    <p:cond delay="0"/>
                                  </p:stCondLst>
                                  <p:childTnLst>
                                    <p:animRot by="21600000">
                                      <p:cBhvr>
                                        <p:cTn id="6" dur="2000" fill="hold"/>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2037</TotalTime>
  <Words>1099</Words>
  <Application>Microsoft Office PowerPoint</Application>
  <PresentationFormat>On-screen Show (4:3)</PresentationFormat>
  <Paragraphs>215</Paragraphs>
  <Slides>16</Slides>
  <Notes>16</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The Big6 Research Model</vt:lpstr>
      <vt:lpstr>Slide 2</vt:lpstr>
      <vt:lpstr>The Big6</vt:lpstr>
      <vt:lpstr>Slide 4</vt:lpstr>
      <vt:lpstr>Slide 5</vt:lpstr>
      <vt:lpstr>Slide 6</vt:lpstr>
      <vt:lpstr>Slide 7</vt:lpstr>
      <vt:lpstr>Slide 8</vt:lpstr>
      <vt:lpstr>Slide 9</vt:lpstr>
      <vt:lpstr>A Graphic Model of the Big6 Research Process</vt:lpstr>
      <vt:lpstr>Slide 11</vt:lpstr>
      <vt:lpstr>Slide 12</vt:lpstr>
      <vt:lpstr>Slide 13</vt:lpstr>
      <vt:lpstr>Slide 14</vt:lpstr>
      <vt:lpstr>Slide 15</vt:lpstr>
      <vt:lpstr>Works Cited</vt:lpstr>
    </vt:vector>
  </TitlesOfParts>
  <Company>Drexel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Big6 Research Model</dc:title>
  <dc:creator>May, Gully</dc:creator>
  <cp:lastModifiedBy>Owner</cp:lastModifiedBy>
  <cp:revision>52</cp:revision>
  <dcterms:created xsi:type="dcterms:W3CDTF">2010-10-16T00:58:52Z</dcterms:created>
  <dcterms:modified xsi:type="dcterms:W3CDTF">2010-10-22T04:12:48Z</dcterms:modified>
</cp:coreProperties>
</file>